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Default Extension="doc" ContentType="application/msword"/>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Default Extension="png" ContentType="image/png"/>
  <Default Extension="bin" ContentType="application/vnd.openxmlformats-officedocument.oleObject"/>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Default Extension="vml" ContentType="application/vnd.openxmlformats-officedocument.vmlDrawing"/>
  <Override PartName="/ppt/diagrams/layout2.xml" ContentType="application/vnd.openxmlformats-officedocument.drawingml.diagram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137.xml" ContentType="application/vnd.openxmlformats-officedocument.presentationml.slide+xml"/>
  <Override PartName="/ppt/diagrams/data3.xml" ContentType="application/vnd.openxmlformats-officedocument.drawingml.diagramData+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38.xml" ContentType="application/vnd.openxmlformats-officedocument.presentationml.slide+xml"/>
  <Override PartName="/ppt/diagrams/layout3.xml" ContentType="application/vnd.openxmlformats-officedocument.drawingml.diagram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3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6" r:id="rId1"/>
  </p:sldMasterIdLst>
  <p:notesMasterIdLst>
    <p:notesMasterId r:id="rId1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403"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8" r:id="rId71"/>
    <p:sldId id="325" r:id="rId72"/>
    <p:sldId id="326" r:id="rId73"/>
    <p:sldId id="327" r:id="rId74"/>
    <p:sldId id="329" r:id="rId75"/>
    <p:sldId id="330" r:id="rId76"/>
    <p:sldId id="331" r:id="rId77"/>
    <p:sldId id="332" r:id="rId78"/>
    <p:sldId id="333" r:id="rId79"/>
    <p:sldId id="334" r:id="rId80"/>
    <p:sldId id="336" r:id="rId81"/>
    <p:sldId id="337" r:id="rId82"/>
    <p:sldId id="338" r:id="rId83"/>
    <p:sldId id="339" r:id="rId84"/>
    <p:sldId id="340" r:id="rId85"/>
    <p:sldId id="341" r:id="rId86"/>
    <p:sldId id="342" r:id="rId87"/>
    <p:sldId id="343" r:id="rId88"/>
    <p:sldId id="408"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69" r:id="rId104"/>
    <p:sldId id="368" r:id="rId105"/>
    <p:sldId id="370" r:id="rId106"/>
    <p:sldId id="371" r:id="rId107"/>
    <p:sldId id="372" r:id="rId108"/>
    <p:sldId id="373" r:id="rId109"/>
    <p:sldId id="374" r:id="rId110"/>
    <p:sldId id="375" r:id="rId111"/>
    <p:sldId id="376" r:id="rId112"/>
    <p:sldId id="377" r:id="rId113"/>
    <p:sldId id="361" r:id="rId114"/>
    <p:sldId id="378" r:id="rId115"/>
    <p:sldId id="363" r:id="rId116"/>
    <p:sldId id="364" r:id="rId117"/>
    <p:sldId id="410" r:id="rId118"/>
    <p:sldId id="365" r:id="rId119"/>
    <p:sldId id="412" r:id="rId120"/>
    <p:sldId id="366" r:id="rId121"/>
    <p:sldId id="414" r:id="rId122"/>
    <p:sldId id="367" r:id="rId123"/>
    <p:sldId id="381" r:id="rId124"/>
    <p:sldId id="382" r:id="rId125"/>
    <p:sldId id="383" r:id="rId126"/>
    <p:sldId id="384" r:id="rId127"/>
    <p:sldId id="389" r:id="rId128"/>
    <p:sldId id="416" r:id="rId129"/>
    <p:sldId id="386" r:id="rId130"/>
    <p:sldId id="418" r:id="rId131"/>
    <p:sldId id="394" r:id="rId132"/>
    <p:sldId id="388" r:id="rId133"/>
    <p:sldId id="395" r:id="rId134"/>
    <p:sldId id="391" r:id="rId135"/>
    <p:sldId id="420" r:id="rId136"/>
    <p:sldId id="392" r:id="rId137"/>
    <p:sldId id="441" r:id="rId138"/>
    <p:sldId id="393" r:id="rId139"/>
    <p:sldId id="401" r:id="rId140"/>
    <p:sldId id="397" r:id="rId141"/>
    <p:sldId id="398" r:id="rId142"/>
    <p:sldId id="399" r:id="rId143"/>
    <p:sldId id="400" r:id="rId144"/>
  </p:sldIdLst>
  <p:sldSz cx="9144000" cy="6858000" type="screen4x3"/>
  <p:notesSz cx="6858000" cy="9144000"/>
  <p:defaultTextStyle>
    <a:defPPr>
      <a:defRPr lang="en-US"/>
    </a:defPPr>
    <a:lvl1pPr algn="l" rtl="0" fontAlgn="base">
      <a:spcBef>
        <a:spcPct val="0"/>
      </a:spcBef>
      <a:spcAft>
        <a:spcPct val="0"/>
      </a:spcAft>
      <a:defRPr sz="2400" i="1" kern="1200">
        <a:solidFill>
          <a:schemeClr val="tx1"/>
        </a:solidFill>
        <a:latin typeface="Arial" charset="0"/>
        <a:ea typeface="+mn-ea"/>
        <a:cs typeface="Arial" charset="0"/>
      </a:defRPr>
    </a:lvl1pPr>
    <a:lvl2pPr marL="457200" algn="l" rtl="0" fontAlgn="base">
      <a:spcBef>
        <a:spcPct val="0"/>
      </a:spcBef>
      <a:spcAft>
        <a:spcPct val="0"/>
      </a:spcAft>
      <a:defRPr sz="2400" i="1" kern="1200">
        <a:solidFill>
          <a:schemeClr val="tx1"/>
        </a:solidFill>
        <a:latin typeface="Arial" charset="0"/>
        <a:ea typeface="+mn-ea"/>
        <a:cs typeface="Arial" charset="0"/>
      </a:defRPr>
    </a:lvl2pPr>
    <a:lvl3pPr marL="914400" algn="l" rtl="0" fontAlgn="base">
      <a:spcBef>
        <a:spcPct val="0"/>
      </a:spcBef>
      <a:spcAft>
        <a:spcPct val="0"/>
      </a:spcAft>
      <a:defRPr sz="2400" i="1" kern="1200">
        <a:solidFill>
          <a:schemeClr val="tx1"/>
        </a:solidFill>
        <a:latin typeface="Arial" charset="0"/>
        <a:ea typeface="+mn-ea"/>
        <a:cs typeface="Arial" charset="0"/>
      </a:defRPr>
    </a:lvl3pPr>
    <a:lvl4pPr marL="1371600" algn="l" rtl="0" fontAlgn="base">
      <a:spcBef>
        <a:spcPct val="0"/>
      </a:spcBef>
      <a:spcAft>
        <a:spcPct val="0"/>
      </a:spcAft>
      <a:defRPr sz="2400" i="1" kern="1200">
        <a:solidFill>
          <a:schemeClr val="tx1"/>
        </a:solidFill>
        <a:latin typeface="Arial" charset="0"/>
        <a:ea typeface="+mn-ea"/>
        <a:cs typeface="Arial" charset="0"/>
      </a:defRPr>
    </a:lvl4pPr>
    <a:lvl5pPr marL="1828800" algn="l" rtl="0" fontAlgn="base">
      <a:spcBef>
        <a:spcPct val="0"/>
      </a:spcBef>
      <a:spcAft>
        <a:spcPct val="0"/>
      </a:spcAft>
      <a:defRPr sz="2400" i="1" kern="1200">
        <a:solidFill>
          <a:schemeClr val="tx1"/>
        </a:solidFill>
        <a:latin typeface="Arial" charset="0"/>
        <a:ea typeface="+mn-ea"/>
        <a:cs typeface="Arial" charset="0"/>
      </a:defRPr>
    </a:lvl5pPr>
    <a:lvl6pPr marL="2286000" algn="l" defTabSz="914400" rtl="0" eaLnBrk="1" latinLnBrk="0" hangingPunct="1">
      <a:defRPr sz="2400" i="1" kern="1200">
        <a:solidFill>
          <a:schemeClr val="tx1"/>
        </a:solidFill>
        <a:latin typeface="Arial" charset="0"/>
        <a:ea typeface="+mn-ea"/>
        <a:cs typeface="Arial" charset="0"/>
      </a:defRPr>
    </a:lvl6pPr>
    <a:lvl7pPr marL="2743200" algn="l" defTabSz="914400" rtl="0" eaLnBrk="1" latinLnBrk="0" hangingPunct="1">
      <a:defRPr sz="2400" i="1" kern="1200">
        <a:solidFill>
          <a:schemeClr val="tx1"/>
        </a:solidFill>
        <a:latin typeface="Arial" charset="0"/>
        <a:ea typeface="+mn-ea"/>
        <a:cs typeface="Arial" charset="0"/>
      </a:defRPr>
    </a:lvl7pPr>
    <a:lvl8pPr marL="3200400" algn="l" defTabSz="914400" rtl="0" eaLnBrk="1" latinLnBrk="0" hangingPunct="1">
      <a:defRPr sz="2400" i="1" kern="1200">
        <a:solidFill>
          <a:schemeClr val="tx1"/>
        </a:solidFill>
        <a:latin typeface="Arial" charset="0"/>
        <a:ea typeface="+mn-ea"/>
        <a:cs typeface="Arial" charset="0"/>
      </a:defRPr>
    </a:lvl8pPr>
    <a:lvl9pPr marL="3657600" algn="l" defTabSz="914400" rtl="0" eaLnBrk="1" latinLnBrk="0" hangingPunct="1">
      <a:defRPr sz="2400" i="1"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66"/>
    <a:srgbClr val="009999"/>
    <a:srgbClr val="C0EAD5"/>
    <a:srgbClr val="3EBC7D"/>
    <a:srgbClr val="00B0F0"/>
    <a:srgbClr val="00CC66"/>
    <a:srgbClr val="63CB97"/>
    <a:srgbClr val="81D5AB"/>
    <a:srgbClr val="55C78E"/>
    <a:srgbClr val="FFDC6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15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446" autoAdjust="0"/>
    <p:restoredTop sz="86417" autoAdjust="0"/>
  </p:normalViewPr>
  <p:slideViewPr>
    <p:cSldViewPr>
      <p:cViewPr varScale="1">
        <p:scale>
          <a:sx n="75" d="100"/>
          <a:sy n="75" d="100"/>
        </p:scale>
        <p:origin x="-282" y="-84"/>
      </p:cViewPr>
      <p:guideLst>
        <p:guide orient="horz" pos="2160"/>
        <p:guide pos="2880"/>
      </p:guideLst>
    </p:cSldViewPr>
  </p:slideViewPr>
  <p:outlineViewPr>
    <p:cViewPr>
      <p:scale>
        <a:sx n="33" d="100"/>
        <a:sy n="33" d="100"/>
      </p:scale>
      <p:origin x="0" y="29466"/>
    </p:cViewPr>
  </p:outlineViewPr>
  <p:notesTextViewPr>
    <p:cViewPr>
      <p:scale>
        <a:sx n="100" d="100"/>
        <a:sy n="100" d="100"/>
      </p:scale>
      <p:origin x="0" y="0"/>
    </p:cViewPr>
  </p:notesTextViewPr>
  <p:sorterViewPr>
    <p:cViewPr>
      <p:scale>
        <a:sx n="60" d="100"/>
        <a:sy n="60" d="100"/>
      </p:scale>
      <p:origin x="0" y="12756"/>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1E0787-90A7-4A9A-A941-1D119A3CE521}" type="doc">
      <dgm:prSet loTypeId="urn:microsoft.com/office/officeart/2005/8/layout/vList5" loCatId="list" qsTypeId="urn:microsoft.com/office/officeart/2005/8/quickstyle/3d4" qsCatId="3D" csTypeId="urn:microsoft.com/office/officeart/2005/8/colors/accent1_2" csCatId="accent1" phldr="1"/>
      <dgm:spPr/>
      <dgm:t>
        <a:bodyPr/>
        <a:lstStyle/>
        <a:p>
          <a:endParaRPr lang="en-US"/>
        </a:p>
      </dgm:t>
    </dgm:pt>
    <dgm:pt modelId="{AF8A2B61-F955-4610-8D30-AE826951C73E}">
      <dgm:prSet phldrT="[Text]" custT="1"/>
      <dgm:spPr>
        <a:solidFill>
          <a:srgbClr val="00B050"/>
        </a:solidFill>
      </dgm:spPr>
      <dgm:t>
        <a:bodyPr/>
        <a:lstStyle/>
        <a:p>
          <a:r>
            <a:rPr lang="pt-BR" sz="3600" b="1" i="1" dirty="0" smtClean="0">
              <a:effectLst>
                <a:outerShdw blurRad="38100" dist="38100" dir="2700000" algn="tl">
                  <a:srgbClr val="000000">
                    <a:alpha val="43137"/>
                  </a:srgbClr>
                </a:outerShdw>
              </a:effectLst>
            </a:rPr>
            <a:t>Exercício 1</a:t>
          </a:r>
          <a:endParaRPr lang="en-US" sz="3600" b="1" i="1" dirty="0">
            <a:effectLst>
              <a:outerShdw blurRad="38100" dist="38100" dir="2700000" algn="tl">
                <a:srgbClr val="000000">
                  <a:alpha val="43137"/>
                </a:srgbClr>
              </a:outerShdw>
            </a:effectLst>
          </a:endParaRPr>
        </a:p>
      </dgm:t>
    </dgm:pt>
    <dgm:pt modelId="{5F11D531-6471-47D4-A845-67660C66A82D}" type="parTrans" cxnId="{55D2E0E5-A88B-46A9-8BBE-28CD7014214B}">
      <dgm:prSet/>
      <dgm:spPr/>
      <dgm:t>
        <a:bodyPr/>
        <a:lstStyle/>
        <a:p>
          <a:endParaRPr lang="en-US" sz="1100" b="1" i="1">
            <a:effectLst>
              <a:outerShdw blurRad="38100" dist="38100" dir="2700000" algn="tl">
                <a:srgbClr val="000000">
                  <a:alpha val="43137"/>
                </a:srgbClr>
              </a:outerShdw>
            </a:effectLst>
          </a:endParaRPr>
        </a:p>
      </dgm:t>
    </dgm:pt>
    <dgm:pt modelId="{FF5F53C3-983D-4C1B-B068-9BFC272E520F}" type="sibTrans" cxnId="{55D2E0E5-A88B-46A9-8BBE-28CD7014214B}">
      <dgm:prSet/>
      <dgm:spPr/>
      <dgm:t>
        <a:bodyPr/>
        <a:lstStyle/>
        <a:p>
          <a:endParaRPr lang="en-US" sz="1100" b="1" i="1">
            <a:effectLst>
              <a:outerShdw blurRad="38100" dist="38100" dir="2700000" algn="tl">
                <a:srgbClr val="000000">
                  <a:alpha val="43137"/>
                </a:srgbClr>
              </a:outerShdw>
            </a:effectLst>
          </a:endParaRPr>
        </a:p>
      </dgm:t>
    </dgm:pt>
    <dgm:pt modelId="{8B0DB754-552D-48A3-80FE-35B7625152CF}">
      <dgm:prSet phldrT="[Text]" custT="1"/>
      <dgm:spPr>
        <a:solidFill>
          <a:srgbClr val="009999">
            <a:alpha val="90000"/>
          </a:srgbClr>
        </a:solidFill>
      </dgm:spPr>
      <dgm:t>
        <a:bodyPr/>
        <a:lstStyle/>
        <a:p>
          <a:r>
            <a:rPr lang="pt-BR" sz="3200" b="1" i="1" dirty="0" smtClean="0">
              <a:solidFill>
                <a:srgbClr val="FFFF00"/>
              </a:solidFill>
              <a:effectLst>
                <a:outerShdw blurRad="38100" dist="38100" dir="2700000" algn="tl">
                  <a:srgbClr val="000000">
                    <a:alpha val="43137"/>
                  </a:srgbClr>
                </a:outerShdw>
              </a:effectLst>
            </a:rPr>
            <a:t>Questionário de Equipe</a:t>
          </a:r>
          <a:endParaRPr lang="en-US" sz="3200" b="1" i="1" dirty="0">
            <a:solidFill>
              <a:srgbClr val="FFFF00"/>
            </a:solidFill>
            <a:effectLst>
              <a:outerShdw blurRad="38100" dist="38100" dir="2700000" algn="tl">
                <a:srgbClr val="000000">
                  <a:alpha val="43137"/>
                </a:srgbClr>
              </a:outerShdw>
            </a:effectLst>
          </a:endParaRPr>
        </a:p>
      </dgm:t>
    </dgm:pt>
    <dgm:pt modelId="{09EB29A1-41C8-4370-9978-D18ECCB675DC}" type="parTrans" cxnId="{60D7CCED-7001-4390-A9D5-21B6B0E98478}">
      <dgm:prSet/>
      <dgm:spPr/>
      <dgm:t>
        <a:bodyPr/>
        <a:lstStyle/>
        <a:p>
          <a:endParaRPr lang="en-US" sz="1100" b="1" i="1">
            <a:effectLst>
              <a:outerShdw blurRad="38100" dist="38100" dir="2700000" algn="tl">
                <a:srgbClr val="000000">
                  <a:alpha val="43137"/>
                </a:srgbClr>
              </a:outerShdw>
            </a:effectLst>
          </a:endParaRPr>
        </a:p>
      </dgm:t>
    </dgm:pt>
    <dgm:pt modelId="{983A6FE7-411D-4401-9E0D-E84CF0B08C65}" type="sibTrans" cxnId="{60D7CCED-7001-4390-A9D5-21B6B0E98478}">
      <dgm:prSet/>
      <dgm:spPr/>
      <dgm:t>
        <a:bodyPr/>
        <a:lstStyle/>
        <a:p>
          <a:endParaRPr lang="en-US" sz="1100" b="1" i="1">
            <a:effectLst>
              <a:outerShdw blurRad="38100" dist="38100" dir="2700000" algn="tl">
                <a:srgbClr val="000000">
                  <a:alpha val="43137"/>
                </a:srgbClr>
              </a:outerShdw>
            </a:effectLst>
          </a:endParaRPr>
        </a:p>
      </dgm:t>
    </dgm:pt>
    <dgm:pt modelId="{4D1F5562-C394-4162-91AE-353B244AE5FA}" type="pres">
      <dgm:prSet presAssocID="{6B1E0787-90A7-4A9A-A941-1D119A3CE521}" presName="Name0" presStyleCnt="0">
        <dgm:presLayoutVars>
          <dgm:dir/>
          <dgm:animLvl val="lvl"/>
          <dgm:resizeHandles val="exact"/>
        </dgm:presLayoutVars>
      </dgm:prSet>
      <dgm:spPr/>
      <dgm:t>
        <a:bodyPr/>
        <a:lstStyle/>
        <a:p>
          <a:endParaRPr lang="en-US"/>
        </a:p>
      </dgm:t>
    </dgm:pt>
    <dgm:pt modelId="{15EE50AD-972C-4A89-857C-10853770B1C8}" type="pres">
      <dgm:prSet presAssocID="{AF8A2B61-F955-4610-8D30-AE826951C73E}" presName="linNode" presStyleCnt="0"/>
      <dgm:spPr/>
    </dgm:pt>
    <dgm:pt modelId="{328FACA7-2E59-4A3C-A310-7CE909A24851}" type="pres">
      <dgm:prSet presAssocID="{AF8A2B61-F955-4610-8D30-AE826951C73E}" presName="parentText" presStyleLbl="node1" presStyleIdx="0" presStyleCnt="1">
        <dgm:presLayoutVars>
          <dgm:chMax val="1"/>
          <dgm:bulletEnabled val="1"/>
        </dgm:presLayoutVars>
      </dgm:prSet>
      <dgm:spPr/>
      <dgm:t>
        <a:bodyPr/>
        <a:lstStyle/>
        <a:p>
          <a:endParaRPr lang="en-US"/>
        </a:p>
      </dgm:t>
    </dgm:pt>
    <dgm:pt modelId="{C4F5A72A-BDC2-4097-9688-081EDD01080E}" type="pres">
      <dgm:prSet presAssocID="{AF8A2B61-F955-4610-8D30-AE826951C73E}" presName="descendantText" presStyleLbl="alignAccFollowNode1" presStyleIdx="0" presStyleCnt="1">
        <dgm:presLayoutVars>
          <dgm:bulletEnabled val="1"/>
        </dgm:presLayoutVars>
      </dgm:prSet>
      <dgm:spPr/>
      <dgm:t>
        <a:bodyPr/>
        <a:lstStyle/>
        <a:p>
          <a:endParaRPr lang="en-US"/>
        </a:p>
      </dgm:t>
    </dgm:pt>
  </dgm:ptLst>
  <dgm:cxnLst>
    <dgm:cxn modelId="{55D2E0E5-A88B-46A9-8BBE-28CD7014214B}" srcId="{6B1E0787-90A7-4A9A-A941-1D119A3CE521}" destId="{AF8A2B61-F955-4610-8D30-AE826951C73E}" srcOrd="0" destOrd="0" parTransId="{5F11D531-6471-47D4-A845-67660C66A82D}" sibTransId="{FF5F53C3-983D-4C1B-B068-9BFC272E520F}"/>
    <dgm:cxn modelId="{29053BEF-F6D0-4443-87DD-A2E13C47A1BE}" type="presOf" srcId="{AF8A2B61-F955-4610-8D30-AE826951C73E}" destId="{328FACA7-2E59-4A3C-A310-7CE909A24851}" srcOrd="0" destOrd="0" presId="urn:microsoft.com/office/officeart/2005/8/layout/vList5"/>
    <dgm:cxn modelId="{BAFD77C6-2288-45E6-9628-453DBBC66A05}" type="presOf" srcId="{8B0DB754-552D-48A3-80FE-35B7625152CF}" destId="{C4F5A72A-BDC2-4097-9688-081EDD01080E}" srcOrd="0" destOrd="0" presId="urn:microsoft.com/office/officeart/2005/8/layout/vList5"/>
    <dgm:cxn modelId="{996B4AA9-4DB7-4EB5-BC74-B2E4C0D2B688}" type="presOf" srcId="{6B1E0787-90A7-4A9A-A941-1D119A3CE521}" destId="{4D1F5562-C394-4162-91AE-353B244AE5FA}" srcOrd="0" destOrd="0" presId="urn:microsoft.com/office/officeart/2005/8/layout/vList5"/>
    <dgm:cxn modelId="{60D7CCED-7001-4390-A9D5-21B6B0E98478}" srcId="{AF8A2B61-F955-4610-8D30-AE826951C73E}" destId="{8B0DB754-552D-48A3-80FE-35B7625152CF}" srcOrd="0" destOrd="0" parTransId="{09EB29A1-41C8-4370-9978-D18ECCB675DC}" sibTransId="{983A6FE7-411D-4401-9E0D-E84CF0B08C65}"/>
    <dgm:cxn modelId="{9FB72427-9FD0-49E6-AA5F-DF28719D64F6}" type="presParOf" srcId="{4D1F5562-C394-4162-91AE-353B244AE5FA}" destId="{15EE50AD-972C-4A89-857C-10853770B1C8}" srcOrd="0" destOrd="0" presId="urn:microsoft.com/office/officeart/2005/8/layout/vList5"/>
    <dgm:cxn modelId="{6294C78B-1A79-4371-BE2E-80CACB024FD9}" type="presParOf" srcId="{15EE50AD-972C-4A89-857C-10853770B1C8}" destId="{328FACA7-2E59-4A3C-A310-7CE909A24851}" srcOrd="0" destOrd="0" presId="urn:microsoft.com/office/officeart/2005/8/layout/vList5"/>
    <dgm:cxn modelId="{BDD78748-BF7F-4373-8348-D0FDC08FA140}" type="presParOf" srcId="{15EE50AD-972C-4A89-857C-10853770B1C8}" destId="{C4F5A72A-BDC2-4097-9688-081EDD01080E}" srcOrd="1" destOrd="0" presId="urn:microsoft.com/office/officeart/2005/8/layout/vList5"/>
  </dgm:cxnLst>
  <dgm:bg>
    <a:noFill/>
  </dgm:bg>
  <dgm:whole>
    <a:ln>
      <a:noFill/>
    </a:ln>
  </dgm:whole>
  <dgm:extLst>
    <a:ext uri="{C62137D5-CB1D-491B-B009-E17868A290BF}">
      <dgm14:recolorImg xmlns:dgm14="http://schemas.microsoft.com/office/drawing/2010/diagram" xmlns="" val="1"/>
    </a:ex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1E0787-90A7-4A9A-A941-1D119A3CE521}" type="doc">
      <dgm:prSet loTypeId="urn:microsoft.com/office/officeart/2005/8/layout/vList5" loCatId="list" qsTypeId="urn:microsoft.com/office/officeart/2005/8/quickstyle/3d4" qsCatId="3D" csTypeId="urn:microsoft.com/office/officeart/2005/8/colors/accent1_2" csCatId="accent1" phldr="1"/>
      <dgm:spPr/>
      <dgm:t>
        <a:bodyPr/>
        <a:lstStyle/>
        <a:p>
          <a:endParaRPr lang="en-US"/>
        </a:p>
      </dgm:t>
    </dgm:pt>
    <dgm:pt modelId="{AF8A2B61-F955-4610-8D30-AE826951C73E}">
      <dgm:prSet phldrT="[Text]" custT="1"/>
      <dgm:spPr>
        <a:solidFill>
          <a:srgbClr val="00B050"/>
        </a:solidFill>
      </dgm:spPr>
      <dgm:t>
        <a:bodyPr/>
        <a:lstStyle/>
        <a:p>
          <a:r>
            <a:rPr lang="pt-BR" sz="3600" b="1" i="1" dirty="0" smtClean="0">
              <a:effectLst>
                <a:outerShdw blurRad="38100" dist="38100" dir="2700000" algn="tl">
                  <a:srgbClr val="000000">
                    <a:alpha val="43137"/>
                  </a:srgbClr>
                </a:outerShdw>
              </a:effectLst>
            </a:rPr>
            <a:t>Situação 1</a:t>
          </a:r>
          <a:endParaRPr lang="en-US" sz="3600" b="1" i="1" dirty="0">
            <a:effectLst>
              <a:outerShdw blurRad="38100" dist="38100" dir="2700000" algn="tl">
                <a:srgbClr val="000000">
                  <a:alpha val="43137"/>
                </a:srgbClr>
              </a:outerShdw>
            </a:effectLst>
          </a:endParaRPr>
        </a:p>
      </dgm:t>
    </dgm:pt>
    <dgm:pt modelId="{5F11D531-6471-47D4-A845-67660C66A82D}" type="parTrans" cxnId="{55D2E0E5-A88B-46A9-8BBE-28CD7014214B}">
      <dgm:prSet/>
      <dgm:spPr/>
      <dgm:t>
        <a:bodyPr/>
        <a:lstStyle/>
        <a:p>
          <a:endParaRPr lang="en-US" sz="1100" b="1" i="1">
            <a:effectLst>
              <a:outerShdw blurRad="38100" dist="38100" dir="2700000" algn="tl">
                <a:srgbClr val="000000">
                  <a:alpha val="43137"/>
                </a:srgbClr>
              </a:outerShdw>
            </a:effectLst>
          </a:endParaRPr>
        </a:p>
      </dgm:t>
    </dgm:pt>
    <dgm:pt modelId="{FF5F53C3-983D-4C1B-B068-9BFC272E520F}" type="sibTrans" cxnId="{55D2E0E5-A88B-46A9-8BBE-28CD7014214B}">
      <dgm:prSet/>
      <dgm:spPr/>
      <dgm:t>
        <a:bodyPr/>
        <a:lstStyle/>
        <a:p>
          <a:endParaRPr lang="en-US" sz="1100" b="1" i="1">
            <a:effectLst>
              <a:outerShdw blurRad="38100" dist="38100" dir="2700000" algn="tl">
                <a:srgbClr val="000000">
                  <a:alpha val="43137"/>
                </a:srgbClr>
              </a:outerShdw>
            </a:effectLst>
          </a:endParaRPr>
        </a:p>
      </dgm:t>
    </dgm:pt>
    <dgm:pt modelId="{8B0DB754-552D-48A3-80FE-35B7625152CF}">
      <dgm:prSet phldrT="[Text]" custT="1"/>
      <dgm:spPr>
        <a:solidFill>
          <a:srgbClr val="009999">
            <a:alpha val="90000"/>
          </a:srgbClr>
        </a:solidFill>
      </dgm:spPr>
      <dgm:t>
        <a:bodyPr/>
        <a:lstStyle/>
        <a:p>
          <a:r>
            <a:rPr lang="pt-BR" sz="2400" b="1" i="1" dirty="0" smtClean="0">
              <a:solidFill>
                <a:srgbClr val="FFFF00"/>
              </a:solidFill>
              <a:effectLst>
                <a:outerShdw blurRad="38100" dist="38100" dir="2700000" algn="tl">
                  <a:srgbClr val="000000">
                    <a:alpha val="43137"/>
                  </a:srgbClr>
                </a:outerShdw>
              </a:effectLst>
            </a:rPr>
            <a:t>Pense sobre problemas, desafios ou conflitos envolvendo times de projeto. Descreva uma situação</a:t>
          </a:r>
          <a:endParaRPr lang="en-US" sz="2400" b="1" i="1" dirty="0">
            <a:solidFill>
              <a:srgbClr val="FFFF00"/>
            </a:solidFill>
            <a:effectLst>
              <a:outerShdw blurRad="38100" dist="38100" dir="2700000" algn="tl">
                <a:srgbClr val="000000">
                  <a:alpha val="43137"/>
                </a:srgbClr>
              </a:outerShdw>
            </a:effectLst>
          </a:endParaRPr>
        </a:p>
      </dgm:t>
    </dgm:pt>
    <dgm:pt modelId="{09EB29A1-41C8-4370-9978-D18ECCB675DC}" type="parTrans" cxnId="{60D7CCED-7001-4390-A9D5-21B6B0E98478}">
      <dgm:prSet/>
      <dgm:spPr/>
      <dgm:t>
        <a:bodyPr/>
        <a:lstStyle/>
        <a:p>
          <a:endParaRPr lang="en-US" sz="1100" b="1" i="1">
            <a:effectLst>
              <a:outerShdw blurRad="38100" dist="38100" dir="2700000" algn="tl">
                <a:srgbClr val="000000">
                  <a:alpha val="43137"/>
                </a:srgbClr>
              </a:outerShdw>
            </a:effectLst>
          </a:endParaRPr>
        </a:p>
      </dgm:t>
    </dgm:pt>
    <dgm:pt modelId="{983A6FE7-411D-4401-9E0D-E84CF0B08C65}" type="sibTrans" cxnId="{60D7CCED-7001-4390-A9D5-21B6B0E98478}">
      <dgm:prSet/>
      <dgm:spPr/>
      <dgm:t>
        <a:bodyPr/>
        <a:lstStyle/>
        <a:p>
          <a:endParaRPr lang="en-US" sz="1100" b="1" i="1">
            <a:effectLst>
              <a:outerShdw blurRad="38100" dist="38100" dir="2700000" algn="tl">
                <a:srgbClr val="000000">
                  <a:alpha val="43137"/>
                </a:srgbClr>
              </a:outerShdw>
            </a:effectLst>
          </a:endParaRPr>
        </a:p>
      </dgm:t>
    </dgm:pt>
    <dgm:pt modelId="{C9CFA2E7-18ED-4CA4-8239-B30232A3ABEA}">
      <dgm:prSet phldrT="[Text]" custT="1"/>
      <dgm:spPr>
        <a:solidFill>
          <a:srgbClr val="009999">
            <a:alpha val="90000"/>
          </a:srgbClr>
        </a:solidFill>
      </dgm:spPr>
      <dgm:t>
        <a:bodyPr/>
        <a:lstStyle/>
        <a:p>
          <a:r>
            <a:rPr lang="pt-BR" sz="2400" b="1" i="1" dirty="0" smtClean="0">
              <a:solidFill>
                <a:srgbClr val="FFFF00"/>
              </a:solidFill>
              <a:effectLst>
                <a:outerShdw blurRad="38100" dist="38100" dir="2700000" algn="tl">
                  <a:srgbClr val="000000">
                    <a:alpha val="43137"/>
                  </a:srgbClr>
                </a:outerShdw>
              </a:effectLst>
            </a:rPr>
            <a:t>Como essa situação afetou seu trabalho? Positivamente ou negativamente?</a:t>
          </a:r>
          <a:endParaRPr lang="en-US" sz="2400" b="1" i="1" dirty="0">
            <a:solidFill>
              <a:srgbClr val="FFFF00"/>
            </a:solidFill>
            <a:effectLst>
              <a:outerShdw blurRad="38100" dist="38100" dir="2700000" algn="tl">
                <a:srgbClr val="000000">
                  <a:alpha val="43137"/>
                </a:srgbClr>
              </a:outerShdw>
            </a:effectLst>
          </a:endParaRPr>
        </a:p>
      </dgm:t>
    </dgm:pt>
    <dgm:pt modelId="{DE27E4E0-E677-45B9-BA4B-15167501ACFD}" type="parTrans" cxnId="{8013FF63-37A0-4706-A393-8752D315E2EB}">
      <dgm:prSet/>
      <dgm:spPr/>
      <dgm:t>
        <a:bodyPr/>
        <a:lstStyle/>
        <a:p>
          <a:endParaRPr lang="en-US"/>
        </a:p>
      </dgm:t>
    </dgm:pt>
    <dgm:pt modelId="{29566519-89A2-473E-AF0A-11885D546DE8}" type="sibTrans" cxnId="{8013FF63-37A0-4706-A393-8752D315E2EB}">
      <dgm:prSet/>
      <dgm:spPr/>
      <dgm:t>
        <a:bodyPr/>
        <a:lstStyle/>
        <a:p>
          <a:endParaRPr lang="en-US"/>
        </a:p>
      </dgm:t>
    </dgm:pt>
    <dgm:pt modelId="{4D1F5562-C394-4162-91AE-353B244AE5FA}" type="pres">
      <dgm:prSet presAssocID="{6B1E0787-90A7-4A9A-A941-1D119A3CE521}" presName="Name0" presStyleCnt="0">
        <dgm:presLayoutVars>
          <dgm:dir/>
          <dgm:animLvl val="lvl"/>
          <dgm:resizeHandles val="exact"/>
        </dgm:presLayoutVars>
      </dgm:prSet>
      <dgm:spPr/>
      <dgm:t>
        <a:bodyPr/>
        <a:lstStyle/>
        <a:p>
          <a:endParaRPr lang="en-US"/>
        </a:p>
      </dgm:t>
    </dgm:pt>
    <dgm:pt modelId="{15EE50AD-972C-4A89-857C-10853770B1C8}" type="pres">
      <dgm:prSet presAssocID="{AF8A2B61-F955-4610-8D30-AE826951C73E}" presName="linNode" presStyleCnt="0"/>
      <dgm:spPr/>
    </dgm:pt>
    <dgm:pt modelId="{328FACA7-2E59-4A3C-A310-7CE909A24851}" type="pres">
      <dgm:prSet presAssocID="{AF8A2B61-F955-4610-8D30-AE826951C73E}" presName="parentText" presStyleLbl="node1" presStyleIdx="0" presStyleCnt="1">
        <dgm:presLayoutVars>
          <dgm:chMax val="1"/>
          <dgm:bulletEnabled val="1"/>
        </dgm:presLayoutVars>
      </dgm:prSet>
      <dgm:spPr/>
      <dgm:t>
        <a:bodyPr/>
        <a:lstStyle/>
        <a:p>
          <a:endParaRPr lang="en-US"/>
        </a:p>
      </dgm:t>
    </dgm:pt>
    <dgm:pt modelId="{C4F5A72A-BDC2-4097-9688-081EDD01080E}" type="pres">
      <dgm:prSet presAssocID="{AF8A2B61-F955-4610-8D30-AE826951C73E}" presName="descendantText" presStyleLbl="alignAccFollowNode1" presStyleIdx="0" presStyleCnt="1">
        <dgm:presLayoutVars>
          <dgm:bulletEnabled val="1"/>
        </dgm:presLayoutVars>
      </dgm:prSet>
      <dgm:spPr/>
      <dgm:t>
        <a:bodyPr/>
        <a:lstStyle/>
        <a:p>
          <a:endParaRPr lang="en-US"/>
        </a:p>
      </dgm:t>
    </dgm:pt>
  </dgm:ptLst>
  <dgm:cxnLst>
    <dgm:cxn modelId="{82FB994C-B045-4C07-957C-1D880F22236F}" type="presOf" srcId="{8B0DB754-552D-48A3-80FE-35B7625152CF}" destId="{C4F5A72A-BDC2-4097-9688-081EDD01080E}" srcOrd="0" destOrd="0" presId="urn:microsoft.com/office/officeart/2005/8/layout/vList5"/>
    <dgm:cxn modelId="{A12370CA-B301-45E9-B94A-6788BC9A1D1E}" type="presOf" srcId="{6B1E0787-90A7-4A9A-A941-1D119A3CE521}" destId="{4D1F5562-C394-4162-91AE-353B244AE5FA}" srcOrd="0" destOrd="0" presId="urn:microsoft.com/office/officeart/2005/8/layout/vList5"/>
    <dgm:cxn modelId="{55D2E0E5-A88B-46A9-8BBE-28CD7014214B}" srcId="{6B1E0787-90A7-4A9A-A941-1D119A3CE521}" destId="{AF8A2B61-F955-4610-8D30-AE826951C73E}" srcOrd="0" destOrd="0" parTransId="{5F11D531-6471-47D4-A845-67660C66A82D}" sibTransId="{FF5F53C3-983D-4C1B-B068-9BFC272E520F}"/>
    <dgm:cxn modelId="{8013FF63-37A0-4706-A393-8752D315E2EB}" srcId="{AF8A2B61-F955-4610-8D30-AE826951C73E}" destId="{C9CFA2E7-18ED-4CA4-8239-B30232A3ABEA}" srcOrd="1" destOrd="0" parTransId="{DE27E4E0-E677-45B9-BA4B-15167501ACFD}" sibTransId="{29566519-89A2-473E-AF0A-11885D546DE8}"/>
    <dgm:cxn modelId="{A9CD2A21-9DCE-4B40-9CA9-E60F3A9A2A02}" type="presOf" srcId="{C9CFA2E7-18ED-4CA4-8239-B30232A3ABEA}" destId="{C4F5A72A-BDC2-4097-9688-081EDD01080E}" srcOrd="0" destOrd="1" presId="urn:microsoft.com/office/officeart/2005/8/layout/vList5"/>
    <dgm:cxn modelId="{F7EBC548-B1A0-48D6-A89C-ACB74A124ADA}" type="presOf" srcId="{AF8A2B61-F955-4610-8D30-AE826951C73E}" destId="{328FACA7-2E59-4A3C-A310-7CE909A24851}" srcOrd="0" destOrd="0" presId="urn:microsoft.com/office/officeart/2005/8/layout/vList5"/>
    <dgm:cxn modelId="{60D7CCED-7001-4390-A9D5-21B6B0E98478}" srcId="{AF8A2B61-F955-4610-8D30-AE826951C73E}" destId="{8B0DB754-552D-48A3-80FE-35B7625152CF}" srcOrd="0" destOrd="0" parTransId="{09EB29A1-41C8-4370-9978-D18ECCB675DC}" sibTransId="{983A6FE7-411D-4401-9E0D-E84CF0B08C65}"/>
    <dgm:cxn modelId="{492F66D0-D72F-4FF0-A7CD-10DAE51427C1}" type="presParOf" srcId="{4D1F5562-C394-4162-91AE-353B244AE5FA}" destId="{15EE50AD-972C-4A89-857C-10853770B1C8}" srcOrd="0" destOrd="0" presId="urn:microsoft.com/office/officeart/2005/8/layout/vList5"/>
    <dgm:cxn modelId="{8391E0A9-7D44-4CD8-807B-D947FDE328B8}" type="presParOf" srcId="{15EE50AD-972C-4A89-857C-10853770B1C8}" destId="{328FACA7-2E59-4A3C-A310-7CE909A24851}" srcOrd="0" destOrd="0" presId="urn:microsoft.com/office/officeart/2005/8/layout/vList5"/>
    <dgm:cxn modelId="{3F2A462C-E10A-46C0-8464-94ECA434E407}" type="presParOf" srcId="{15EE50AD-972C-4A89-857C-10853770B1C8}" destId="{C4F5A72A-BDC2-4097-9688-081EDD01080E}" srcOrd="1" destOrd="0" presId="urn:microsoft.com/office/officeart/2005/8/layout/vList5"/>
  </dgm:cxnLst>
  <dgm:bg>
    <a:noFill/>
  </dgm:bg>
  <dgm:whole>
    <a:ln>
      <a:noFill/>
    </a:ln>
  </dgm:whole>
  <dgm:extLst>
    <a:ext uri="{C62137D5-CB1D-491B-B009-E17868A290BF}">
      <dgm14:recolorImg xmlns:dgm14="http://schemas.microsoft.com/office/drawing/2010/diagram" xmlns="" val="1"/>
    </a:ex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1E0787-90A7-4A9A-A941-1D119A3CE521}" type="doc">
      <dgm:prSet loTypeId="urn:microsoft.com/office/officeart/2005/8/layout/vList5" loCatId="list" qsTypeId="urn:microsoft.com/office/officeart/2005/8/quickstyle/3d4" qsCatId="3D" csTypeId="urn:microsoft.com/office/officeart/2005/8/colors/accent1_2" csCatId="accent1" phldr="1"/>
      <dgm:spPr/>
      <dgm:t>
        <a:bodyPr/>
        <a:lstStyle/>
        <a:p>
          <a:endParaRPr lang="en-US"/>
        </a:p>
      </dgm:t>
    </dgm:pt>
    <dgm:pt modelId="{AF8A2B61-F955-4610-8D30-AE826951C73E}">
      <dgm:prSet phldrT="[Text]" custT="1"/>
      <dgm:spPr>
        <a:solidFill>
          <a:srgbClr val="00B050"/>
        </a:solidFill>
      </dgm:spPr>
      <dgm:t>
        <a:bodyPr/>
        <a:lstStyle/>
        <a:p>
          <a:r>
            <a:rPr lang="pt-BR" sz="3600" b="1" i="1" dirty="0" smtClean="0">
              <a:effectLst>
                <a:outerShdw blurRad="38100" dist="38100" dir="2700000" algn="tl">
                  <a:srgbClr val="000000">
                    <a:alpha val="43137"/>
                  </a:srgbClr>
                </a:outerShdw>
              </a:effectLst>
            </a:rPr>
            <a:t>Situação 2</a:t>
          </a:r>
          <a:endParaRPr lang="en-US" sz="3600" b="1" i="1" dirty="0">
            <a:effectLst>
              <a:outerShdw blurRad="38100" dist="38100" dir="2700000" algn="tl">
                <a:srgbClr val="000000">
                  <a:alpha val="43137"/>
                </a:srgbClr>
              </a:outerShdw>
            </a:effectLst>
          </a:endParaRPr>
        </a:p>
      </dgm:t>
    </dgm:pt>
    <dgm:pt modelId="{5F11D531-6471-47D4-A845-67660C66A82D}" type="parTrans" cxnId="{55D2E0E5-A88B-46A9-8BBE-28CD7014214B}">
      <dgm:prSet/>
      <dgm:spPr/>
      <dgm:t>
        <a:bodyPr/>
        <a:lstStyle/>
        <a:p>
          <a:endParaRPr lang="en-US" sz="1100" b="1" i="1">
            <a:effectLst>
              <a:outerShdw blurRad="38100" dist="38100" dir="2700000" algn="tl">
                <a:srgbClr val="000000">
                  <a:alpha val="43137"/>
                </a:srgbClr>
              </a:outerShdw>
            </a:effectLst>
          </a:endParaRPr>
        </a:p>
      </dgm:t>
    </dgm:pt>
    <dgm:pt modelId="{FF5F53C3-983D-4C1B-B068-9BFC272E520F}" type="sibTrans" cxnId="{55D2E0E5-A88B-46A9-8BBE-28CD7014214B}">
      <dgm:prSet/>
      <dgm:spPr/>
      <dgm:t>
        <a:bodyPr/>
        <a:lstStyle/>
        <a:p>
          <a:endParaRPr lang="en-US" sz="1100" b="1" i="1">
            <a:effectLst>
              <a:outerShdw blurRad="38100" dist="38100" dir="2700000" algn="tl">
                <a:srgbClr val="000000">
                  <a:alpha val="43137"/>
                </a:srgbClr>
              </a:outerShdw>
            </a:effectLst>
          </a:endParaRPr>
        </a:p>
      </dgm:t>
    </dgm:pt>
    <dgm:pt modelId="{8B0DB754-552D-48A3-80FE-35B7625152CF}">
      <dgm:prSet phldrT="[Text]" custT="1"/>
      <dgm:spPr>
        <a:solidFill>
          <a:srgbClr val="009999">
            <a:alpha val="90000"/>
          </a:srgbClr>
        </a:solidFill>
      </dgm:spPr>
      <dgm:t>
        <a:bodyPr/>
        <a:lstStyle/>
        <a:p>
          <a:r>
            <a:rPr lang="pt-BR" sz="2400" b="1" i="1" dirty="0" smtClean="0">
              <a:solidFill>
                <a:srgbClr val="FFFF00"/>
              </a:solidFill>
              <a:effectLst>
                <a:outerShdw blurRad="38100" dist="38100" dir="2700000" algn="tl">
                  <a:srgbClr val="000000">
                    <a:alpha val="43137"/>
                  </a:srgbClr>
                </a:outerShdw>
              </a:effectLst>
            </a:rPr>
            <a:t>Texto Anexo</a:t>
          </a:r>
          <a:endParaRPr lang="en-US" sz="2400" b="1" i="1" dirty="0">
            <a:solidFill>
              <a:srgbClr val="FFFF00"/>
            </a:solidFill>
            <a:effectLst>
              <a:outerShdw blurRad="38100" dist="38100" dir="2700000" algn="tl">
                <a:srgbClr val="000000">
                  <a:alpha val="43137"/>
                </a:srgbClr>
              </a:outerShdw>
            </a:effectLst>
          </a:endParaRPr>
        </a:p>
      </dgm:t>
    </dgm:pt>
    <dgm:pt modelId="{09EB29A1-41C8-4370-9978-D18ECCB675DC}" type="parTrans" cxnId="{60D7CCED-7001-4390-A9D5-21B6B0E98478}">
      <dgm:prSet/>
      <dgm:spPr/>
      <dgm:t>
        <a:bodyPr/>
        <a:lstStyle/>
        <a:p>
          <a:endParaRPr lang="en-US" sz="1100" b="1" i="1">
            <a:effectLst>
              <a:outerShdw blurRad="38100" dist="38100" dir="2700000" algn="tl">
                <a:srgbClr val="000000">
                  <a:alpha val="43137"/>
                </a:srgbClr>
              </a:outerShdw>
            </a:effectLst>
          </a:endParaRPr>
        </a:p>
      </dgm:t>
    </dgm:pt>
    <dgm:pt modelId="{983A6FE7-411D-4401-9E0D-E84CF0B08C65}" type="sibTrans" cxnId="{60D7CCED-7001-4390-A9D5-21B6B0E98478}">
      <dgm:prSet/>
      <dgm:spPr/>
      <dgm:t>
        <a:bodyPr/>
        <a:lstStyle/>
        <a:p>
          <a:endParaRPr lang="en-US" sz="1100" b="1" i="1">
            <a:effectLst>
              <a:outerShdw blurRad="38100" dist="38100" dir="2700000" algn="tl">
                <a:srgbClr val="000000">
                  <a:alpha val="43137"/>
                </a:srgbClr>
              </a:outerShdw>
            </a:effectLst>
          </a:endParaRPr>
        </a:p>
      </dgm:t>
    </dgm:pt>
    <dgm:pt modelId="{4D1F5562-C394-4162-91AE-353B244AE5FA}" type="pres">
      <dgm:prSet presAssocID="{6B1E0787-90A7-4A9A-A941-1D119A3CE521}" presName="Name0" presStyleCnt="0">
        <dgm:presLayoutVars>
          <dgm:dir/>
          <dgm:animLvl val="lvl"/>
          <dgm:resizeHandles val="exact"/>
        </dgm:presLayoutVars>
      </dgm:prSet>
      <dgm:spPr/>
      <dgm:t>
        <a:bodyPr/>
        <a:lstStyle/>
        <a:p>
          <a:endParaRPr lang="en-US"/>
        </a:p>
      </dgm:t>
    </dgm:pt>
    <dgm:pt modelId="{15EE50AD-972C-4A89-857C-10853770B1C8}" type="pres">
      <dgm:prSet presAssocID="{AF8A2B61-F955-4610-8D30-AE826951C73E}" presName="linNode" presStyleCnt="0"/>
      <dgm:spPr/>
    </dgm:pt>
    <dgm:pt modelId="{328FACA7-2E59-4A3C-A310-7CE909A24851}" type="pres">
      <dgm:prSet presAssocID="{AF8A2B61-F955-4610-8D30-AE826951C73E}" presName="parentText" presStyleLbl="node1" presStyleIdx="0" presStyleCnt="1">
        <dgm:presLayoutVars>
          <dgm:chMax val="1"/>
          <dgm:bulletEnabled val="1"/>
        </dgm:presLayoutVars>
      </dgm:prSet>
      <dgm:spPr/>
      <dgm:t>
        <a:bodyPr/>
        <a:lstStyle/>
        <a:p>
          <a:endParaRPr lang="en-US"/>
        </a:p>
      </dgm:t>
    </dgm:pt>
    <dgm:pt modelId="{C4F5A72A-BDC2-4097-9688-081EDD01080E}" type="pres">
      <dgm:prSet presAssocID="{AF8A2B61-F955-4610-8D30-AE826951C73E}" presName="descendantText" presStyleLbl="alignAccFollowNode1" presStyleIdx="0" presStyleCnt="1">
        <dgm:presLayoutVars>
          <dgm:bulletEnabled val="1"/>
        </dgm:presLayoutVars>
      </dgm:prSet>
      <dgm:spPr/>
      <dgm:t>
        <a:bodyPr/>
        <a:lstStyle/>
        <a:p>
          <a:endParaRPr lang="en-US"/>
        </a:p>
      </dgm:t>
    </dgm:pt>
  </dgm:ptLst>
  <dgm:cxnLst>
    <dgm:cxn modelId="{2CF99AB6-9D47-4080-81BF-0B54C5B9457B}" type="presOf" srcId="{6B1E0787-90A7-4A9A-A941-1D119A3CE521}" destId="{4D1F5562-C394-4162-91AE-353B244AE5FA}" srcOrd="0" destOrd="0" presId="urn:microsoft.com/office/officeart/2005/8/layout/vList5"/>
    <dgm:cxn modelId="{55D2E0E5-A88B-46A9-8BBE-28CD7014214B}" srcId="{6B1E0787-90A7-4A9A-A941-1D119A3CE521}" destId="{AF8A2B61-F955-4610-8D30-AE826951C73E}" srcOrd="0" destOrd="0" parTransId="{5F11D531-6471-47D4-A845-67660C66A82D}" sibTransId="{FF5F53C3-983D-4C1B-B068-9BFC272E520F}"/>
    <dgm:cxn modelId="{130AFBED-85F6-4F9B-979E-07C3D1A5C7CA}" type="presOf" srcId="{AF8A2B61-F955-4610-8D30-AE826951C73E}" destId="{328FACA7-2E59-4A3C-A310-7CE909A24851}" srcOrd="0" destOrd="0" presId="urn:microsoft.com/office/officeart/2005/8/layout/vList5"/>
    <dgm:cxn modelId="{687208B1-2723-4276-824B-91170AE8A68A}" type="presOf" srcId="{8B0DB754-552D-48A3-80FE-35B7625152CF}" destId="{C4F5A72A-BDC2-4097-9688-081EDD01080E}" srcOrd="0" destOrd="0" presId="urn:microsoft.com/office/officeart/2005/8/layout/vList5"/>
    <dgm:cxn modelId="{60D7CCED-7001-4390-A9D5-21B6B0E98478}" srcId="{AF8A2B61-F955-4610-8D30-AE826951C73E}" destId="{8B0DB754-552D-48A3-80FE-35B7625152CF}" srcOrd="0" destOrd="0" parTransId="{09EB29A1-41C8-4370-9978-D18ECCB675DC}" sibTransId="{983A6FE7-411D-4401-9E0D-E84CF0B08C65}"/>
    <dgm:cxn modelId="{62B9B0E3-2B39-4A34-9FEB-896A91E89670}" type="presParOf" srcId="{4D1F5562-C394-4162-91AE-353B244AE5FA}" destId="{15EE50AD-972C-4A89-857C-10853770B1C8}" srcOrd="0" destOrd="0" presId="urn:microsoft.com/office/officeart/2005/8/layout/vList5"/>
    <dgm:cxn modelId="{4812BA6F-4359-4FF5-A785-F6AA2079CD4D}" type="presParOf" srcId="{15EE50AD-972C-4A89-857C-10853770B1C8}" destId="{328FACA7-2E59-4A3C-A310-7CE909A24851}" srcOrd="0" destOrd="0" presId="urn:microsoft.com/office/officeart/2005/8/layout/vList5"/>
    <dgm:cxn modelId="{2AD02785-826E-465B-81F8-C00C67D75E3B}" type="presParOf" srcId="{15EE50AD-972C-4A89-857C-10853770B1C8}" destId="{C4F5A72A-BDC2-4097-9688-081EDD01080E}" srcOrd="1" destOrd="0" presId="urn:microsoft.com/office/officeart/2005/8/layout/vList5"/>
  </dgm:cxnLst>
  <dgm:bg>
    <a:noFill/>
  </dgm:bg>
  <dgm:whole>
    <a:ln>
      <a:noFill/>
    </a:ln>
  </dgm:whole>
  <dgm:extLst>
    <a:ext uri="{C62137D5-CB1D-491B-B009-E17868A290BF}">
      <dgm14:recolorImg xmlns:dgm14="http://schemas.microsoft.com/office/drawing/2010/diagram" xmlns="" val="1"/>
    </a:ex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4F5A72A-BDC2-4097-9688-081EDD01080E}">
      <dsp:nvSpPr>
        <dsp:cNvPr id="0" name=""/>
        <dsp:cNvSpPr/>
      </dsp:nvSpPr>
      <dsp:spPr>
        <a:xfrm rot="5400000">
          <a:off x="4315968" y="-1033272"/>
          <a:ext cx="2560320" cy="5266944"/>
        </a:xfrm>
        <a:prstGeom prst="round2SameRect">
          <a:avLst/>
        </a:prstGeom>
        <a:solidFill>
          <a:srgbClr val="009999">
            <a:alpha val="90000"/>
          </a:srgb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422400">
            <a:lnSpc>
              <a:spcPct val="90000"/>
            </a:lnSpc>
            <a:spcBef>
              <a:spcPct val="0"/>
            </a:spcBef>
            <a:spcAft>
              <a:spcPct val="15000"/>
            </a:spcAft>
            <a:buChar char="••"/>
          </a:pPr>
          <a:r>
            <a:rPr lang="pt-BR" sz="3200" b="1" i="1" kern="1200" dirty="0" smtClean="0">
              <a:solidFill>
                <a:srgbClr val="FFFF00"/>
              </a:solidFill>
              <a:effectLst>
                <a:outerShdw blurRad="38100" dist="38100" dir="2700000" algn="tl">
                  <a:srgbClr val="000000">
                    <a:alpha val="43137"/>
                  </a:srgbClr>
                </a:outerShdw>
              </a:effectLst>
            </a:rPr>
            <a:t>Questionário de Equipe</a:t>
          </a:r>
          <a:endParaRPr lang="en-US" sz="3200" b="1" i="1" kern="1200" dirty="0">
            <a:solidFill>
              <a:srgbClr val="FFFF00"/>
            </a:solidFill>
            <a:effectLst>
              <a:outerShdw blurRad="38100" dist="38100" dir="2700000" algn="tl">
                <a:srgbClr val="000000">
                  <a:alpha val="43137"/>
                </a:srgbClr>
              </a:outerShdw>
            </a:effectLst>
          </a:endParaRPr>
        </a:p>
      </dsp:txBody>
      <dsp:txXfrm rot="5400000">
        <a:off x="4315968" y="-1033272"/>
        <a:ext cx="2560320" cy="5266944"/>
      </dsp:txXfrm>
    </dsp:sp>
    <dsp:sp modelId="{328FACA7-2E59-4A3C-A310-7CE909A24851}">
      <dsp:nvSpPr>
        <dsp:cNvPr id="0" name=""/>
        <dsp:cNvSpPr/>
      </dsp:nvSpPr>
      <dsp:spPr>
        <a:xfrm>
          <a:off x="0" y="0"/>
          <a:ext cx="2962656" cy="3200400"/>
        </a:xfrm>
        <a:prstGeom prst="roundRect">
          <a:avLst/>
        </a:prstGeom>
        <a:solidFill>
          <a:srgbClr val="00B05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pt-BR" sz="3600" b="1" i="1" kern="1200" dirty="0" smtClean="0">
              <a:effectLst>
                <a:outerShdw blurRad="38100" dist="38100" dir="2700000" algn="tl">
                  <a:srgbClr val="000000">
                    <a:alpha val="43137"/>
                  </a:srgbClr>
                </a:outerShdw>
              </a:effectLst>
            </a:rPr>
            <a:t>Exercício 1</a:t>
          </a:r>
          <a:endParaRPr lang="en-US" sz="3600" b="1" i="1" kern="1200" dirty="0">
            <a:effectLst>
              <a:outerShdw blurRad="38100" dist="38100" dir="2700000" algn="tl">
                <a:srgbClr val="000000">
                  <a:alpha val="43137"/>
                </a:srgbClr>
              </a:outerShdw>
            </a:effectLst>
          </a:endParaRPr>
        </a:p>
      </dsp:txBody>
      <dsp:txXfrm>
        <a:off x="0" y="0"/>
        <a:ext cx="2962656" cy="320040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4F5A72A-BDC2-4097-9688-081EDD01080E}">
      <dsp:nvSpPr>
        <dsp:cNvPr id="0" name=""/>
        <dsp:cNvSpPr/>
      </dsp:nvSpPr>
      <dsp:spPr>
        <a:xfrm rot="5400000">
          <a:off x="4317218" y="-1033272"/>
          <a:ext cx="2557819" cy="5266944"/>
        </a:xfrm>
        <a:prstGeom prst="round2SameRect">
          <a:avLst/>
        </a:prstGeom>
        <a:solidFill>
          <a:srgbClr val="009999">
            <a:alpha val="90000"/>
          </a:srgb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pt-BR" sz="2400" b="1" i="1" kern="1200" dirty="0" smtClean="0">
              <a:solidFill>
                <a:srgbClr val="FFFF00"/>
              </a:solidFill>
              <a:effectLst>
                <a:outerShdw blurRad="38100" dist="38100" dir="2700000" algn="tl">
                  <a:srgbClr val="000000">
                    <a:alpha val="43137"/>
                  </a:srgbClr>
                </a:outerShdw>
              </a:effectLst>
            </a:rPr>
            <a:t>Pense sobre problemas, desafios ou conflitos envolvendo times de projeto. Descreva uma situação</a:t>
          </a:r>
          <a:endParaRPr lang="en-US" sz="2400" b="1" i="1" kern="1200" dirty="0">
            <a:solidFill>
              <a:srgbClr val="FFFF00"/>
            </a:solidFill>
            <a:effectLst>
              <a:outerShdw blurRad="38100" dist="38100" dir="2700000" algn="tl">
                <a:srgbClr val="000000">
                  <a:alpha val="43137"/>
                </a:srgbClr>
              </a:outerShdw>
            </a:effectLst>
          </a:endParaRPr>
        </a:p>
        <a:p>
          <a:pPr marL="228600" lvl="1" indent="-228600" algn="l" defTabSz="1066800">
            <a:lnSpc>
              <a:spcPct val="90000"/>
            </a:lnSpc>
            <a:spcBef>
              <a:spcPct val="0"/>
            </a:spcBef>
            <a:spcAft>
              <a:spcPct val="15000"/>
            </a:spcAft>
            <a:buChar char="••"/>
          </a:pPr>
          <a:r>
            <a:rPr lang="pt-BR" sz="2400" b="1" i="1" kern="1200" dirty="0" smtClean="0">
              <a:solidFill>
                <a:srgbClr val="FFFF00"/>
              </a:solidFill>
              <a:effectLst>
                <a:outerShdw blurRad="38100" dist="38100" dir="2700000" algn="tl">
                  <a:srgbClr val="000000">
                    <a:alpha val="43137"/>
                  </a:srgbClr>
                </a:outerShdw>
              </a:effectLst>
            </a:rPr>
            <a:t>Como essa situação afetou seu trabalho? Positivamente ou negativamente?</a:t>
          </a:r>
          <a:endParaRPr lang="en-US" sz="2400" b="1" i="1" kern="1200" dirty="0">
            <a:solidFill>
              <a:srgbClr val="FFFF00"/>
            </a:solidFill>
            <a:effectLst>
              <a:outerShdw blurRad="38100" dist="38100" dir="2700000" algn="tl">
                <a:srgbClr val="000000">
                  <a:alpha val="43137"/>
                </a:srgbClr>
              </a:outerShdw>
            </a:effectLst>
          </a:endParaRPr>
        </a:p>
      </dsp:txBody>
      <dsp:txXfrm rot="5400000">
        <a:off x="4317218" y="-1033272"/>
        <a:ext cx="2557819" cy="5266944"/>
      </dsp:txXfrm>
    </dsp:sp>
    <dsp:sp modelId="{328FACA7-2E59-4A3C-A310-7CE909A24851}">
      <dsp:nvSpPr>
        <dsp:cNvPr id="0" name=""/>
        <dsp:cNvSpPr/>
      </dsp:nvSpPr>
      <dsp:spPr>
        <a:xfrm>
          <a:off x="0" y="1562"/>
          <a:ext cx="2962656" cy="3197274"/>
        </a:xfrm>
        <a:prstGeom prst="roundRect">
          <a:avLst/>
        </a:prstGeom>
        <a:solidFill>
          <a:srgbClr val="00B05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pt-BR" sz="3600" b="1" i="1" kern="1200" dirty="0" smtClean="0">
              <a:effectLst>
                <a:outerShdw blurRad="38100" dist="38100" dir="2700000" algn="tl">
                  <a:srgbClr val="000000">
                    <a:alpha val="43137"/>
                  </a:srgbClr>
                </a:outerShdw>
              </a:effectLst>
            </a:rPr>
            <a:t>Situação 1</a:t>
          </a:r>
          <a:endParaRPr lang="en-US" sz="3600" b="1" i="1" kern="1200" dirty="0">
            <a:effectLst>
              <a:outerShdw blurRad="38100" dist="38100" dir="2700000" algn="tl">
                <a:srgbClr val="000000">
                  <a:alpha val="43137"/>
                </a:srgbClr>
              </a:outerShdw>
            </a:effectLst>
          </a:endParaRPr>
        </a:p>
      </dsp:txBody>
      <dsp:txXfrm>
        <a:off x="0" y="1562"/>
        <a:ext cx="2962656" cy="3197274"/>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4F5A72A-BDC2-4097-9688-081EDD01080E}">
      <dsp:nvSpPr>
        <dsp:cNvPr id="0" name=""/>
        <dsp:cNvSpPr/>
      </dsp:nvSpPr>
      <dsp:spPr>
        <a:xfrm rot="5400000">
          <a:off x="4315968" y="-1033272"/>
          <a:ext cx="2560320" cy="5266944"/>
        </a:xfrm>
        <a:prstGeom prst="round2SameRect">
          <a:avLst/>
        </a:prstGeom>
        <a:solidFill>
          <a:srgbClr val="009999">
            <a:alpha val="90000"/>
          </a:srgb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pt-BR" sz="2400" b="1" i="1" kern="1200" dirty="0" smtClean="0">
              <a:solidFill>
                <a:srgbClr val="FFFF00"/>
              </a:solidFill>
              <a:effectLst>
                <a:outerShdw blurRad="38100" dist="38100" dir="2700000" algn="tl">
                  <a:srgbClr val="000000">
                    <a:alpha val="43137"/>
                  </a:srgbClr>
                </a:outerShdw>
              </a:effectLst>
            </a:rPr>
            <a:t>Texto Anexo</a:t>
          </a:r>
          <a:endParaRPr lang="en-US" sz="2400" b="1" i="1" kern="1200" dirty="0">
            <a:solidFill>
              <a:srgbClr val="FFFF00"/>
            </a:solidFill>
            <a:effectLst>
              <a:outerShdw blurRad="38100" dist="38100" dir="2700000" algn="tl">
                <a:srgbClr val="000000">
                  <a:alpha val="43137"/>
                </a:srgbClr>
              </a:outerShdw>
            </a:effectLst>
          </a:endParaRPr>
        </a:p>
      </dsp:txBody>
      <dsp:txXfrm rot="5400000">
        <a:off x="4315968" y="-1033272"/>
        <a:ext cx="2560320" cy="5266944"/>
      </dsp:txXfrm>
    </dsp:sp>
    <dsp:sp modelId="{328FACA7-2E59-4A3C-A310-7CE909A24851}">
      <dsp:nvSpPr>
        <dsp:cNvPr id="0" name=""/>
        <dsp:cNvSpPr/>
      </dsp:nvSpPr>
      <dsp:spPr>
        <a:xfrm>
          <a:off x="0" y="0"/>
          <a:ext cx="2962656" cy="3200400"/>
        </a:xfrm>
        <a:prstGeom prst="roundRect">
          <a:avLst/>
        </a:prstGeom>
        <a:solidFill>
          <a:srgbClr val="00B05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pt-BR" sz="3600" b="1" i="1" kern="1200" dirty="0" smtClean="0">
              <a:effectLst>
                <a:outerShdw blurRad="38100" dist="38100" dir="2700000" algn="tl">
                  <a:srgbClr val="000000">
                    <a:alpha val="43137"/>
                  </a:srgbClr>
                </a:outerShdw>
              </a:effectLst>
            </a:rPr>
            <a:t>Situação 2</a:t>
          </a:r>
          <a:endParaRPr lang="en-US" sz="3600" b="1" i="1" kern="1200" dirty="0">
            <a:effectLst>
              <a:outerShdw blurRad="38100" dist="38100" dir="2700000" algn="tl">
                <a:srgbClr val="000000">
                  <a:alpha val="43137"/>
                </a:srgbClr>
              </a:outerShdw>
            </a:effectLst>
          </a:endParaRPr>
        </a:p>
      </dsp:txBody>
      <dsp:txXfrm>
        <a:off x="0" y="0"/>
        <a:ext cx="2962656" cy="320040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i="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i="0">
                <a:latin typeface="+mn-lt"/>
                <a:cs typeface="+mn-cs"/>
              </a:defRPr>
            </a:lvl1pPr>
          </a:lstStyle>
          <a:p>
            <a:pPr>
              <a:defRPr/>
            </a:pPr>
            <a:fld id="{5B38C395-6B09-4638-96EE-AB9494E9F1BC}" type="datetimeFigureOut">
              <a:rPr lang="en-US"/>
              <a:pPr>
                <a:defRPr/>
              </a:pPr>
              <a:t>8/20/2011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i="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i="0">
                <a:latin typeface="+mn-lt"/>
                <a:cs typeface="+mn-cs"/>
              </a:defRPr>
            </a:lvl1pPr>
          </a:lstStyle>
          <a:p>
            <a:pPr>
              <a:defRPr/>
            </a:pPr>
            <a:fld id="{33F747F1-52B3-43CB-AB56-5EBD055B5114}" type="slidenum">
              <a:rPr lang="en-US"/>
              <a:pPr>
                <a:defRPr/>
              </a:pPr>
              <a:t>‹nº›</a:t>
            </a:fld>
            <a:endParaRPr lang="en-US"/>
          </a:p>
        </p:txBody>
      </p:sp>
    </p:spTree>
    <p:extLst>
      <p:ext uri="{BB962C8B-B14F-4D97-AF65-F5344CB8AC3E}">
        <p14:creationId xmlns:p14="http://schemas.microsoft.com/office/powerpoint/2010/main" xmlns="" val="1395851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505200"/>
            <a:ext cx="8229600" cy="1600200"/>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marL="0" indent="0" algn="ctr">
              <a:buNone/>
              <a:defRPr sz="2600" b="1" i="1" cap="none" spc="50">
                <a:ln w="11430"/>
                <a:solidFill>
                  <a:srgbClr val="339966"/>
                </a:solidFill>
                <a:effectLst>
                  <a:outerShdw blurRad="76200" dist="63500" dir="2700000" algn="tl">
                    <a:srgbClr val="000000">
                      <a:alpha val="80000"/>
                    </a:srgbClr>
                  </a:outerShdw>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Click to edit Master subtitle style</a:t>
            </a:r>
            <a:endParaRPr lang="en-US" dirty="0"/>
          </a:p>
        </p:txBody>
      </p:sp>
      <p:sp>
        <p:nvSpPr>
          <p:cNvPr id="8" name="Title 7"/>
          <p:cNvSpPr>
            <a:spLocks noGrp="1"/>
          </p:cNvSpPr>
          <p:nvPr>
            <p:ph type="ctrTitle"/>
          </p:nvPr>
        </p:nvSpPr>
        <p:spPr>
          <a:xfrm>
            <a:off x="152400" y="1295400"/>
            <a:ext cx="8839200" cy="1905000"/>
          </a:xfrm>
        </p:spPr>
        <p:txBody>
          <a:bodyPr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ctr">
              <a:defRPr lang="en-US" sz="6600" b="1" i="1" cap="none" spc="50" dirty="0">
                <a:ln w="11430"/>
                <a:solidFill>
                  <a:srgbClr val="339966"/>
                </a:solidFill>
                <a:effectLst>
                  <a:outerShdw blurRad="76200" dist="63500" dir="2700000" algn="tl" rotWithShape="0">
                    <a:srgbClr val="000000">
                      <a:alpha val="80000"/>
                    </a:srgbClr>
                  </a:outerShdw>
                </a:effectLst>
              </a:defRPr>
            </a:lvl1pPr>
          </a:lstStyle>
          <a:p>
            <a:r>
              <a:rPr lang="en-US" dirty="0" smtClean="0"/>
              <a:t>Click to edit Master title style</a:t>
            </a:r>
            <a:endParaRPr lang="en-US" dirty="0"/>
          </a:p>
        </p:txBody>
      </p:sp>
      <p:sp>
        <p:nvSpPr>
          <p:cNvPr id="7" name="Date Placeholder 27"/>
          <p:cNvSpPr>
            <a:spLocks noGrp="1"/>
          </p:cNvSpPr>
          <p:nvPr>
            <p:ph type="dt" sz="half" idx="10"/>
          </p:nvPr>
        </p:nvSpPr>
        <p:spPr/>
        <p:txBody>
          <a:bodyPr/>
          <a:lstStyle>
            <a:lvl1pPr>
              <a:defRPr>
                <a:effectLst>
                  <a:outerShdw blurRad="76200" dist="50800" dir="2700000" algn="tl">
                    <a:srgbClr val="000000">
                      <a:alpha val="80000"/>
                    </a:srgbClr>
                  </a:outerShdw>
                </a:effectLst>
              </a:defRPr>
            </a:lvl1pPr>
          </a:lstStyle>
          <a:p>
            <a:pPr>
              <a:defRPr/>
            </a:pPr>
            <a:fld id="{38D180E8-CCF9-4BED-86D7-1E591D87D86D}" type="datetime1">
              <a:rPr lang="en-US" smtClean="0"/>
              <a:pPr>
                <a:defRPr/>
              </a:pPr>
              <a:t>8/20/2011</a:t>
            </a:fld>
            <a:endParaRPr lang="en-US" dirty="0"/>
          </a:p>
        </p:txBody>
      </p:sp>
      <p:sp>
        <p:nvSpPr>
          <p:cNvPr id="10" name="Footer Placeholder 16"/>
          <p:cNvSpPr>
            <a:spLocks noGrp="1"/>
          </p:cNvSpPr>
          <p:nvPr>
            <p:ph type="ftr" sz="quarter" idx="11"/>
          </p:nvPr>
        </p:nvSpPr>
        <p:spPr/>
        <p:txBody>
          <a:bodyPr/>
          <a:lstStyle>
            <a:lvl1pPr>
              <a:defRPr>
                <a:effectLst>
                  <a:outerShdw blurRad="76200" dist="50800" dir="2700000" algn="tl">
                    <a:srgbClr val="000000">
                      <a:alpha val="80000"/>
                    </a:srgbClr>
                  </a:outerShdw>
                </a:effectLst>
              </a:defRPr>
            </a:lvl1pPr>
          </a:lstStyle>
          <a:p>
            <a:pPr>
              <a:defRPr/>
            </a:pPr>
            <a:endParaRPr lang="en-US" dirty="0"/>
          </a:p>
        </p:txBody>
      </p:sp>
      <p:sp>
        <p:nvSpPr>
          <p:cNvPr id="11" name="Slide Number Placeholder 28"/>
          <p:cNvSpPr>
            <a:spLocks noGrp="1"/>
          </p:cNvSpPr>
          <p:nvPr>
            <p:ph type="sldNum" sz="quarter" idx="12"/>
          </p:nvPr>
        </p:nvSpPr>
        <p:spPr/>
        <p:txBody>
          <a:bodyPr/>
          <a:lstStyle>
            <a:lvl1pPr>
              <a:defRPr sz="1400">
                <a:solidFill>
                  <a:srgbClr val="FFFFFF"/>
                </a:solidFill>
              </a:defRPr>
            </a:lvl1pPr>
          </a:lstStyle>
          <a:p>
            <a:pPr>
              <a:defRPr/>
            </a:pPr>
            <a:fld id="{23CC0E98-A358-43C6-9B05-7AE46CBF3685}" type="slidenum">
              <a:rPr lang="en-US"/>
              <a:pPr>
                <a:defRPr/>
              </a:pPr>
              <a:t>‹nº›</a:t>
            </a:fld>
            <a:endParaRPr lang="en-US"/>
          </a:p>
        </p:txBody>
      </p:sp>
      <p:pic>
        <p:nvPicPr>
          <p:cNvPr id="13" name="Picture 5" descr="logo"/>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0" y="-76200"/>
            <a:ext cx="9145588" cy="6572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65156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90600"/>
          </a:xfrm>
        </p:spPr>
        <p:txBody>
          <a:bodyPr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ctr">
              <a:defRPr b="1" i="1" cap="none" spc="50">
                <a:ln w="11430"/>
                <a:solidFill>
                  <a:srgbClr val="339966"/>
                </a:solidFill>
                <a:effectLst>
                  <a:outerShdw blurRad="76200" dist="63500" dir="2700000" algn="tl" rotWithShape="0">
                    <a:srgbClr val="000000">
                      <a:alpha val="80000"/>
                    </a:srgbClr>
                  </a:outerShdw>
                </a:effectLst>
              </a:defRPr>
            </a:lvl1pPr>
          </a:lstStyle>
          <a:p>
            <a:r>
              <a:rPr lang="en-US" dirty="0" smtClean="0"/>
              <a:t>Click to edit Master title style</a:t>
            </a:r>
            <a:endParaRPr lang="en-US" dirty="0"/>
          </a:p>
        </p:txBody>
      </p:sp>
      <p:sp>
        <p:nvSpPr>
          <p:cNvPr id="8" name="Content Placeholder 7"/>
          <p:cNvSpPr>
            <a:spLocks noGrp="1"/>
          </p:cNvSpPr>
          <p:nvPr>
            <p:ph sz="quarter" idx="1"/>
          </p:nvPr>
        </p:nvSpPr>
        <p:spPr>
          <a:xfrm>
            <a:off x="228600" y="1447800"/>
            <a:ext cx="8686800" cy="4572000"/>
          </a:xfrm>
        </p:spPr>
        <p:txBody>
          <a:bodyPr/>
          <a:lstStyle>
            <a:lvl1pPr>
              <a:buClr>
                <a:srgbClr val="FFC000"/>
              </a:buClr>
              <a:defRPr b="1" i="1">
                <a:solidFill>
                  <a:srgbClr val="FFFF00"/>
                </a:solidFill>
                <a:effectLst>
                  <a:outerShdw blurRad="76200" dist="50800" dir="2700000" algn="tl">
                    <a:srgbClr val="000000">
                      <a:alpha val="80000"/>
                    </a:srgbClr>
                  </a:outerShdw>
                </a:effectLst>
              </a:defRPr>
            </a:lvl1pPr>
            <a:lvl2pPr>
              <a:buClr>
                <a:srgbClr val="FFC000"/>
              </a:buClr>
              <a:defRPr b="1" i="1">
                <a:solidFill>
                  <a:srgbClr val="FFFF00"/>
                </a:solidFill>
                <a:effectLst>
                  <a:outerShdw blurRad="76200" dist="50800" dir="2700000" algn="tl">
                    <a:srgbClr val="000000">
                      <a:alpha val="80000"/>
                    </a:srgbClr>
                  </a:outerShdw>
                </a:effectLst>
              </a:defRPr>
            </a:lvl2pPr>
            <a:lvl3pPr>
              <a:buClr>
                <a:srgbClr val="FFC000"/>
              </a:buClr>
              <a:defRPr b="1" i="1">
                <a:solidFill>
                  <a:srgbClr val="FFFF00"/>
                </a:solidFill>
                <a:effectLst>
                  <a:outerShdw blurRad="76200" dist="50800" dir="2700000" algn="tl">
                    <a:srgbClr val="000000">
                      <a:alpha val="80000"/>
                    </a:srgbClr>
                  </a:outerShdw>
                </a:effectLst>
              </a:defRPr>
            </a:lvl3pPr>
            <a:lvl4pPr>
              <a:buClr>
                <a:srgbClr val="FFC000"/>
              </a:buClr>
              <a:defRPr b="1" i="1">
                <a:solidFill>
                  <a:srgbClr val="FFFF00"/>
                </a:solidFill>
                <a:effectLst>
                  <a:outerShdw blurRad="76200" dist="50800" dir="2700000" algn="tl">
                    <a:srgbClr val="000000">
                      <a:alpha val="80000"/>
                    </a:srgbClr>
                  </a:outerShdw>
                </a:effectLst>
              </a:defRPr>
            </a:lvl4pPr>
            <a:lvl5pPr marL="1371600" indent="-228600">
              <a:buClr>
                <a:srgbClr val="FFC000"/>
              </a:buClr>
              <a:buFont typeface="Arial" pitchFamily="34" charset="0"/>
              <a:buChar char="•"/>
              <a:defRPr b="1" i="1">
                <a:solidFill>
                  <a:srgbClr val="FFFF00"/>
                </a:solidFill>
                <a:effectLst>
                  <a:outerShdw blurRad="76200" dist="50800" dir="2700000" algn="tl">
                    <a:srgbClr val="000000">
                      <a:alpha val="80000"/>
                    </a:srgbClr>
                  </a:outerShdw>
                </a:effect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13"/>
          <p:cNvSpPr>
            <a:spLocks noGrp="1"/>
          </p:cNvSpPr>
          <p:nvPr>
            <p:ph type="dt" sz="half" idx="10"/>
          </p:nvPr>
        </p:nvSpPr>
        <p:spPr/>
        <p:txBody>
          <a:bodyPr/>
          <a:lstStyle>
            <a:lvl1pPr>
              <a:defRPr/>
            </a:lvl1pPr>
          </a:lstStyle>
          <a:p>
            <a:pPr>
              <a:defRPr/>
            </a:pPr>
            <a:fld id="{4BEC3A06-DDD4-4B87-82A1-E94291898E94}" type="datetime1">
              <a:rPr lang="en-US"/>
              <a:pPr>
                <a:defRPr/>
              </a:pPr>
              <a:t>8/20/2011</a:t>
            </a:fld>
            <a:endParaRPr lang="en-US" dirty="0"/>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C0752001-7506-4FE8-AED5-E145E4EDF1D4}" type="slidenum">
              <a:rPr lang="en-US"/>
              <a:pPr>
                <a:defRPr/>
              </a:pPr>
              <a:t>‹nº›</a:t>
            </a:fld>
            <a:endParaRPr lang="en-US" dirty="0"/>
          </a:p>
        </p:txBody>
      </p:sp>
      <p:pic>
        <p:nvPicPr>
          <p:cNvPr id="9" name="Picture 5" descr="logo"/>
          <p:cNvPicPr>
            <a:picLocks noChangeAspect="1" noChangeArrowheads="1"/>
          </p:cNvPicPr>
          <p:nvPr userDrawn="1"/>
        </p:nvPicPr>
        <p:blipFill>
          <a:blip r:embed="rId2" cstate="print">
            <a:extLst>
              <a:ext uri="{28A0092B-C50C-407E-A947-70E740481C1C}">
                <a14:useLocalDpi xmlns:a14="http://schemas.microsoft.com/office/drawing/2010/main" xmlns="" val="0"/>
              </a:ext>
            </a:extLst>
          </a:blip>
          <a:srcRect/>
          <a:stretch>
            <a:fillRect/>
          </a:stretch>
        </p:blipFill>
        <p:spPr bwMode="auto">
          <a:xfrm>
            <a:off x="0" y="-76200"/>
            <a:ext cx="9145588" cy="6572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3532383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4" cstate="print"/>
          <a:srcRect/>
          <a:stretch>
            <a:fillRect/>
          </a:stretch>
        </a:blip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smtClean="0"/>
              <a:t>Click to edit Master title style</a:t>
            </a:r>
          </a:p>
        </p:txBody>
      </p:sp>
      <p:sp>
        <p:nvSpPr>
          <p:cNvPr id="1029" name="Text Placeholder 12"/>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fontAlgn="auto" latinLnBrk="0" hangingPunct="1">
              <a:spcBef>
                <a:spcPts val="0"/>
              </a:spcBef>
              <a:spcAft>
                <a:spcPts val="0"/>
              </a:spcAft>
              <a:defRPr kumimoji="0" sz="1400" b="1" i="1">
                <a:solidFill>
                  <a:srgbClr val="FFFF00"/>
                </a:solidFill>
                <a:effectLst>
                  <a:outerShdw blurRad="38100" dist="38100" dir="2700000" algn="tl">
                    <a:srgbClr val="000000">
                      <a:alpha val="43137"/>
                    </a:srgbClr>
                  </a:outerShdw>
                </a:effectLst>
                <a:latin typeface="+mn-lt"/>
                <a:cs typeface="+mn-cs"/>
              </a:defRPr>
            </a:lvl1pPr>
          </a:lstStyle>
          <a:p>
            <a:pPr>
              <a:defRPr/>
            </a:pPr>
            <a:fld id="{67221989-34DB-4328-AFE6-0B24DE90D2EA}" type="datetime1">
              <a:rPr lang="en-US" smtClean="0"/>
              <a:pPr>
                <a:defRPr/>
              </a:pPr>
              <a:t>8/20/2011</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fontAlgn="auto" latinLnBrk="0" hangingPunct="1">
              <a:spcBef>
                <a:spcPts val="0"/>
              </a:spcBef>
              <a:spcAft>
                <a:spcPts val="0"/>
              </a:spcAft>
              <a:defRPr kumimoji="0" sz="1400" b="1" i="1">
                <a:solidFill>
                  <a:srgbClr val="FFFF00"/>
                </a:solidFill>
                <a:effectLst>
                  <a:outerShdw blurRad="38100" dist="38100" dir="2700000" algn="tl">
                    <a:srgbClr val="000000">
                      <a:alpha val="43137"/>
                    </a:srgbClr>
                  </a:outerShdw>
                </a:effectLst>
                <a:latin typeface="+mn-lt"/>
                <a:cs typeface="+mn-cs"/>
              </a:defRPr>
            </a:lvl1pPr>
          </a:lstStyle>
          <a:p>
            <a:pPr>
              <a:defRPr/>
            </a:pPr>
            <a:endParaRPr lang="en-US" dirty="0"/>
          </a:p>
        </p:txBody>
      </p:sp>
      <p:sp>
        <p:nvSpPr>
          <p:cNvPr id="23" name="Slide Number Placeholder 22"/>
          <p:cNvSpPr>
            <a:spLocks noGrp="1"/>
          </p:cNvSpPr>
          <p:nvPr>
            <p:ph type="sldNum" sz="quarter" idx="4"/>
          </p:nvPr>
        </p:nvSpPr>
        <p:spPr>
          <a:xfrm>
            <a:off x="146050" y="6210300"/>
            <a:ext cx="457200" cy="457200"/>
          </a:xfrm>
          <a:prstGeom prst="ellipse">
            <a:avLst/>
          </a:prstGeom>
          <a:solidFill>
            <a:srgbClr val="0070C0">
              <a:alpha val="90000"/>
            </a:srgbClr>
          </a:solidFill>
        </p:spPr>
        <p:txBody>
          <a:bodyPr wrap="none" lIns="0" tIns="0" rIns="0" bIns="0" anchor="ctr" anchorCtr="1">
            <a:noAutofit/>
          </a:bodyPr>
          <a:lstStyle>
            <a:lvl1pPr algn="ctr" eaLnBrk="1" fontAlgn="auto" latinLnBrk="0" hangingPunct="1">
              <a:spcBef>
                <a:spcPts val="0"/>
              </a:spcBef>
              <a:spcAft>
                <a:spcPts val="0"/>
              </a:spcAft>
              <a:defRPr kumimoji="0" sz="1400" i="0">
                <a:solidFill>
                  <a:srgbClr val="FFFFFF"/>
                </a:solidFill>
                <a:latin typeface="+mj-lt"/>
                <a:ea typeface="+mj-ea"/>
                <a:cs typeface="+mj-cs"/>
              </a:defRPr>
            </a:lvl1pPr>
          </a:lstStyle>
          <a:p>
            <a:pPr>
              <a:defRPr/>
            </a:pPr>
            <a:fld id="{F5E88B83-AA61-44BF-A5B4-423CF26BD206}" type="slidenum">
              <a:rPr lang="en-US"/>
              <a:pPr>
                <a:defRPr/>
              </a:pPr>
              <a:t>‹nº›</a:t>
            </a:fld>
            <a:endParaRPr lang="en-US" dirty="0"/>
          </a:p>
        </p:txBody>
      </p:sp>
    </p:spTree>
  </p:cSld>
  <p:clrMap bg1="lt1" tx1="dk1" bg2="lt2" tx2="dk2" accent1="accent1" accent2="accent2" accent3="accent3" accent4="accent4" accent5="accent5" accent6="accent6" hlink="hlink" folHlink="folHlink"/>
  <p:sldLayoutIdLst>
    <p:sldLayoutId id="2147483916" r:id="rId1"/>
    <p:sldLayoutId id="2147483917" r:id="rId2"/>
  </p:sldLayoutIdLst>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hf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Calibri" pitchFamily="34" charset="0"/>
        </a:defRPr>
      </a:lvl2pPr>
      <a:lvl3pPr algn="l" rtl="0" eaLnBrk="0" fontAlgn="base" hangingPunct="0">
        <a:spcBef>
          <a:spcPct val="0"/>
        </a:spcBef>
        <a:spcAft>
          <a:spcPct val="0"/>
        </a:spcAft>
        <a:defRPr sz="4000">
          <a:solidFill>
            <a:schemeClr val="tx2"/>
          </a:solidFill>
          <a:latin typeface="Calibri" pitchFamily="34" charset="0"/>
        </a:defRPr>
      </a:lvl3pPr>
      <a:lvl4pPr algn="l" rtl="0" eaLnBrk="0" fontAlgn="base" hangingPunct="0">
        <a:spcBef>
          <a:spcPct val="0"/>
        </a:spcBef>
        <a:spcAft>
          <a:spcPct val="0"/>
        </a:spcAft>
        <a:defRPr sz="4000">
          <a:solidFill>
            <a:schemeClr val="tx2"/>
          </a:solidFill>
          <a:latin typeface="Calibri" pitchFamily="34" charset="0"/>
        </a:defRPr>
      </a:lvl4pPr>
      <a:lvl5pPr algn="l" rtl="0" eaLnBrk="0" fontAlgn="base" hangingPunct="0">
        <a:spcBef>
          <a:spcPct val="0"/>
        </a:spcBef>
        <a:spcAft>
          <a:spcPct val="0"/>
        </a:spcAft>
        <a:defRPr sz="4000">
          <a:solidFill>
            <a:schemeClr val="tx2"/>
          </a:solidFill>
          <a:latin typeface="Calibri" pitchFamily="34" charset="0"/>
        </a:defRPr>
      </a:lvl5pPr>
      <a:lvl6pPr marL="457200" algn="l" rtl="0" fontAlgn="base">
        <a:spcBef>
          <a:spcPct val="0"/>
        </a:spcBef>
        <a:spcAft>
          <a:spcPct val="0"/>
        </a:spcAft>
        <a:defRPr sz="4000">
          <a:solidFill>
            <a:schemeClr val="tx2"/>
          </a:solidFill>
          <a:latin typeface="Franklin Gothic Book"/>
        </a:defRPr>
      </a:lvl6pPr>
      <a:lvl7pPr marL="914400" algn="l" rtl="0" fontAlgn="base">
        <a:spcBef>
          <a:spcPct val="0"/>
        </a:spcBef>
        <a:spcAft>
          <a:spcPct val="0"/>
        </a:spcAft>
        <a:defRPr sz="4000">
          <a:solidFill>
            <a:schemeClr val="tx2"/>
          </a:solidFill>
          <a:latin typeface="Franklin Gothic Book"/>
        </a:defRPr>
      </a:lvl7pPr>
      <a:lvl8pPr marL="1371600" algn="l" rtl="0" fontAlgn="base">
        <a:spcBef>
          <a:spcPct val="0"/>
        </a:spcBef>
        <a:spcAft>
          <a:spcPct val="0"/>
        </a:spcAft>
        <a:defRPr sz="4000">
          <a:solidFill>
            <a:schemeClr val="tx2"/>
          </a:solidFill>
          <a:latin typeface="Franklin Gothic Book"/>
        </a:defRPr>
      </a:lvl8pPr>
      <a:lvl9pPr marL="1828800" algn="l" rtl="0" fontAlgn="base">
        <a:spcBef>
          <a:spcPct val="0"/>
        </a:spcBef>
        <a:spcAft>
          <a:spcPct val="0"/>
        </a:spcAft>
        <a:defRPr sz="4000">
          <a:solidFill>
            <a:schemeClr val="tx2"/>
          </a:solidFill>
          <a:latin typeface="Franklin Gothic Book"/>
        </a:defRPr>
      </a:lvl9pPr>
    </p:titleStyle>
    <p:bodyStyle>
      <a:lvl1pPr marL="273050" indent="-273050" algn="l" rtl="0" eaLnBrk="0" fontAlgn="base" hangingPunct="0">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ColorCardTrick_presentation.wmv"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hyperlink" Target="../Slides%20das%20aulas%20de%202010/Aula%203/Motivacional_%20O%20Gladiador.mpg" TargetMode="External"/><Relationship Id="rId2" Type="http://schemas.openxmlformats.org/officeDocument/2006/relationships/hyperlink" Target="file:///\\Nortesul\dados_servidor\Trabalhos\Lucas%20Nunes\Ricardo%20-%20PPT\IBTA\Aula%203\Motivacional_%20O%20Gladiador.mpg"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8" Type="http://schemas.openxmlformats.org/officeDocument/2006/relationships/hyperlink" Target="Exerc%C3%ADcio%20Situacional.doc"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9.png"/><Relationship Id="rId4" Type="http://schemas.openxmlformats.org/officeDocument/2006/relationships/diagramLayout" Target="../diagrams/layout3.xml"/><Relationship Id="rId9" Type="http://schemas.openxmlformats.org/officeDocument/2006/relationships/oleObject" Target="../embeddings/Documento_do_Microsoft_Office_Word_97_-_20031.doc"/></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Gerenciar%20a%20propria%20carreira%20Valor%20Economico.pdf" TargetMode="Externa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3.png"/><Relationship Id="rId4" Type="http://schemas.openxmlformats.org/officeDocument/2006/relationships/oleObject" Target="../embeddings/oleObject2.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pt-BR" dirty="0" smtClean="0"/>
              <a:t>Pós-Graduação</a:t>
            </a:r>
            <a:r>
              <a:rPr lang="pt-BR" baseline="0" dirty="0" smtClean="0"/>
              <a:t> em Gestão de Projetos em TI</a:t>
            </a:r>
          </a:p>
          <a:p>
            <a:endParaRPr lang="pt-BR" baseline="0" dirty="0" smtClean="0"/>
          </a:p>
          <a:p>
            <a:r>
              <a:rPr lang="pt-BR" baseline="0" dirty="0" smtClean="0"/>
              <a:t>Ricardo Gazoli</a:t>
            </a:r>
            <a:endParaRPr lang="pt-BR" dirty="0" smtClean="0"/>
          </a:p>
          <a:p>
            <a:r>
              <a:rPr lang="pt-BR" dirty="0" smtClean="0"/>
              <a:t>rickgf@uol.com.br</a:t>
            </a:r>
          </a:p>
        </p:txBody>
      </p:sp>
      <p:sp>
        <p:nvSpPr>
          <p:cNvPr id="3" name="Title 2"/>
          <p:cNvSpPr>
            <a:spLocks noGrp="1"/>
          </p:cNvSpPr>
          <p:nvPr>
            <p:ph type="ctrTitle"/>
          </p:nvPr>
        </p:nvSpPr>
        <p:spPr/>
        <p:txBody>
          <a:bodyPr/>
          <a:lstStyle/>
          <a:p>
            <a:r>
              <a:rPr lang="pt-BR" dirty="0" smtClean="0"/>
              <a:t>Liderança</a:t>
            </a:r>
            <a:r>
              <a:rPr lang="pt-BR" baseline="0" dirty="0" smtClean="0"/>
              <a:t> e</a:t>
            </a:r>
            <a:br>
              <a:rPr lang="pt-BR" baseline="0" dirty="0" smtClean="0"/>
            </a:br>
            <a:r>
              <a:rPr lang="pt-BR" baseline="0" dirty="0" smtClean="0"/>
              <a:t>Gestão de Pessoas</a:t>
            </a:r>
            <a:endParaRPr lang="en-US" dirty="0"/>
          </a:p>
        </p:txBody>
      </p:sp>
    </p:spTree>
    <p:extLst>
      <p:ext uri="{BB962C8B-B14F-4D97-AF65-F5344CB8AC3E}">
        <p14:creationId xmlns:p14="http://schemas.microsoft.com/office/powerpoint/2010/main" xmlns="" val="52960637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GESTÃO DE PESSOAS</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10</a:t>
            </a:fld>
            <a:endParaRPr lang="en-US" dirty="0"/>
          </a:p>
        </p:txBody>
      </p:sp>
      <p:sp>
        <p:nvSpPr>
          <p:cNvPr id="5" name="Forma livre 6"/>
          <p:cNvSpPr/>
          <p:nvPr/>
        </p:nvSpPr>
        <p:spPr>
          <a:xfrm>
            <a:off x="228600" y="1905000"/>
            <a:ext cx="8610600" cy="34290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3200" b="1" dirty="0" smtClean="0">
                <a:solidFill>
                  <a:srgbClr val="FFFF00"/>
                </a:solidFill>
                <a:effectLst>
                  <a:outerShdw blurRad="38100" dist="38100" dir="2700000" algn="tl">
                    <a:srgbClr val="000000">
                      <a:alpha val="43137"/>
                    </a:srgbClr>
                  </a:outerShdw>
                </a:effectLst>
                <a:cs typeface="Arial" charset="0"/>
              </a:rPr>
              <a:t>ALGUMAS EQUAÇÕES:</a:t>
            </a:r>
            <a:endParaRPr lang="en-US" sz="3200" b="1" dirty="0">
              <a:solidFill>
                <a:srgbClr val="FFFF00"/>
              </a:solidFill>
              <a:effectLst>
                <a:outerShdw blurRad="38100" dist="38100" dir="2700000" algn="tl">
                  <a:srgbClr val="000000">
                    <a:alpha val="43137"/>
                  </a:srgbClr>
                </a:outerShdw>
              </a:effectLst>
              <a:cs typeface="Arial" charset="0"/>
            </a:endParaRP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Onde sua equipe quer estar no futuro?</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E você, está se preparando para estar nesta equipe do futuro?</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E o que falta para chegar lá?</a:t>
            </a:r>
            <a:endParaRPr lang="en-US"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533129104"/>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TÉCNICAS DE SOLUÇÃO DE CONFLITOS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100</a:t>
            </a:fld>
            <a:endParaRPr lang="en-US" dirty="0"/>
          </a:p>
        </p:txBody>
      </p:sp>
      <p:sp>
        <p:nvSpPr>
          <p:cNvPr id="6" name="Retângulo 20"/>
          <p:cNvSpPr>
            <a:spLocks noChangeArrowheads="1"/>
          </p:cNvSpPr>
          <p:nvPr/>
        </p:nvSpPr>
        <p:spPr bwMode="auto">
          <a:xfrm>
            <a:off x="928688" y="1785938"/>
            <a:ext cx="7858125" cy="1123712"/>
          </a:xfrm>
          <a:prstGeom prst="roundRect">
            <a:avLst/>
          </a:prstGeom>
          <a:solidFill>
            <a:srgbClr val="00B050"/>
          </a:solidFill>
          <a:ln/>
          <a:extLst/>
        </p:spPr>
        <p:style>
          <a:lnRef idx="3">
            <a:schemeClr val="lt1"/>
          </a:lnRef>
          <a:fillRef idx="1">
            <a:schemeClr val="accent3"/>
          </a:fillRef>
          <a:effectRef idx="1">
            <a:schemeClr val="accent3"/>
          </a:effectRef>
          <a:fontRef idx="minor">
            <a:schemeClr val="lt1"/>
          </a:fontRef>
        </p:style>
        <p:txBody>
          <a:bodyPr>
            <a:spAutoFit/>
          </a:bodyPr>
          <a:lstStyle/>
          <a:p>
            <a:pPr eaLnBrk="0" hangingPunct="0">
              <a:buFont typeface="Arial" charset="0"/>
              <a:buChar char="•"/>
            </a:pPr>
            <a:r>
              <a:rPr lang="pt-BR" sz="20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Para atingir um objetivo extremamente difícil;</a:t>
            </a:r>
          </a:p>
          <a:p>
            <a:pPr eaLnBrk="0" hangingPunct="0">
              <a:buFont typeface="Arial" charset="0"/>
              <a:buChar char="•"/>
            </a:pPr>
            <a:r>
              <a:rPr lang="pt-BR" sz="20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Para manter a harmonia;</a:t>
            </a:r>
          </a:p>
          <a:p>
            <a:pPr eaLnBrk="0" hangingPunct="0">
              <a:buFont typeface="Arial" charset="0"/>
              <a:buChar char="•"/>
            </a:pPr>
            <a:r>
              <a:rPr lang="pt-BR" sz="20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Quando você vai perder que qualquer jeito.</a:t>
            </a:r>
          </a:p>
        </p:txBody>
      </p:sp>
      <p:sp>
        <p:nvSpPr>
          <p:cNvPr id="7" name="Retângulo 23"/>
          <p:cNvSpPr/>
          <p:nvPr/>
        </p:nvSpPr>
        <p:spPr>
          <a:xfrm>
            <a:off x="1066800" y="1295400"/>
            <a:ext cx="7858125" cy="523875"/>
          </a:xfrm>
          <a:prstGeom prst="rect">
            <a:avLst/>
          </a:prstGeom>
        </p:spPr>
        <p:txBody>
          <a:bodyPr>
            <a:spAutoFit/>
          </a:bodyPr>
          <a:lstStyle/>
          <a:p>
            <a:pPr eaLnBrk="0" hangingPunct="0">
              <a:defRPr/>
            </a:pPr>
            <a:r>
              <a:rPr lang="pt-BR" sz="2800" b="1" dirty="0">
                <a:solidFill>
                  <a:srgbClr val="FFFF00"/>
                </a:solidFill>
                <a:effectLst>
                  <a:outerShdw blurRad="38100" dist="38100" dir="2700000" algn="tl">
                    <a:srgbClr val="000000">
                      <a:alpha val="43137"/>
                    </a:srgbClr>
                  </a:outerShdw>
                </a:effectLst>
                <a:latin typeface="Calibri" pitchFamily="34" charset="0"/>
                <a:ea typeface="MS PGothic" pitchFamily="34" charset="-128"/>
                <a:cs typeface="Arial" pitchFamily="34" charset="0"/>
              </a:rPr>
              <a:t>Quando aplicar “PANOS QUENTES”:</a:t>
            </a:r>
          </a:p>
        </p:txBody>
      </p:sp>
      <p:sp>
        <p:nvSpPr>
          <p:cNvPr id="8" name="Retângulo 25"/>
          <p:cNvSpPr>
            <a:spLocks noChangeArrowheads="1"/>
          </p:cNvSpPr>
          <p:nvPr/>
        </p:nvSpPr>
        <p:spPr bwMode="auto">
          <a:xfrm>
            <a:off x="381000" y="4397613"/>
            <a:ext cx="8382000" cy="1123712"/>
          </a:xfrm>
          <a:prstGeom prst="roundRect">
            <a:avLst/>
          </a:prstGeom>
          <a:solidFill>
            <a:srgbClr val="00B050"/>
          </a:solidFill>
          <a:ln/>
          <a:extLst/>
        </p:spPr>
        <p:style>
          <a:lnRef idx="3">
            <a:schemeClr val="lt1"/>
          </a:lnRef>
          <a:fillRef idx="1">
            <a:schemeClr val="accent3"/>
          </a:fillRef>
          <a:effectRef idx="1">
            <a:schemeClr val="accent3"/>
          </a:effectRef>
          <a:fontRef idx="minor">
            <a:schemeClr val="lt1"/>
          </a:fontRef>
        </p:style>
        <p:txBody>
          <a:bodyPr wrap="square">
            <a:spAutoFit/>
          </a:bodyPr>
          <a:lstStyle/>
          <a:p>
            <a:pPr lvl="6" eaLnBrk="0" hangingPunct="0">
              <a:buFont typeface="Arial" charset="0"/>
              <a:buChar char="•"/>
            </a:pPr>
            <a:r>
              <a:rPr lang="pt-BR" sz="20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Quando você não pode vencer;</a:t>
            </a:r>
          </a:p>
          <a:p>
            <a:pPr lvl="6" eaLnBrk="0" hangingPunct="0">
              <a:buFont typeface="Arial" charset="0"/>
              <a:buChar char="•"/>
            </a:pPr>
            <a:r>
              <a:rPr lang="pt-BR" sz="20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Para ganhar tempo para analisar;</a:t>
            </a:r>
          </a:p>
          <a:p>
            <a:pPr lvl="6" eaLnBrk="0" hangingPunct="0">
              <a:buFont typeface="Arial" charset="0"/>
              <a:buChar char="•"/>
            </a:pPr>
            <a:r>
              <a:rPr lang="pt-BR" sz="20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Para preservar a neutralidade ou a reputação.</a:t>
            </a:r>
          </a:p>
        </p:txBody>
      </p:sp>
      <p:sp>
        <p:nvSpPr>
          <p:cNvPr id="9" name="Retângulo 26"/>
          <p:cNvSpPr/>
          <p:nvPr/>
        </p:nvSpPr>
        <p:spPr>
          <a:xfrm>
            <a:off x="2362200" y="3854450"/>
            <a:ext cx="6500812" cy="523875"/>
          </a:xfrm>
          <a:prstGeom prst="rect">
            <a:avLst/>
          </a:prstGeom>
        </p:spPr>
        <p:txBody>
          <a:bodyPr>
            <a:spAutoFit/>
          </a:bodyPr>
          <a:lstStyle/>
          <a:p>
            <a:pPr eaLnBrk="0" hangingPunct="0">
              <a:defRPr/>
            </a:pPr>
            <a:r>
              <a:rPr lang="pt-BR" sz="2800" b="1" dirty="0">
                <a:solidFill>
                  <a:srgbClr val="FFFF00"/>
                </a:solidFill>
                <a:effectLst>
                  <a:outerShdw blurRad="38100" dist="38100" dir="2700000" algn="tl">
                    <a:srgbClr val="000000">
                      <a:alpha val="43137"/>
                    </a:srgbClr>
                  </a:outerShdw>
                </a:effectLst>
                <a:latin typeface="Calibri" pitchFamily="34" charset="0"/>
                <a:ea typeface="MS PGothic" pitchFamily="34" charset="-128"/>
                <a:cs typeface="Arial" pitchFamily="34" charset="0"/>
              </a:rPr>
              <a:t>Quando aplicar RETIRADA ESTRATÉGICA:</a:t>
            </a:r>
          </a:p>
        </p:txBody>
      </p:sp>
      <p:pic>
        <p:nvPicPr>
          <p:cNvPr id="5" name="Imagem 9" descr="BusinessManRunning.png"/>
          <p:cNvPicPr>
            <a:picLocks noChangeAspect="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838200" y="3657600"/>
            <a:ext cx="2365375" cy="2473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16011077"/>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2" presetClass="entr" presetSubtype="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TÉCNICA DE SOLUÇÃO DE CONFLITOS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101</a:t>
            </a:fld>
            <a:endParaRPr lang="en-US" dirty="0"/>
          </a:p>
        </p:txBody>
      </p:sp>
      <p:sp>
        <p:nvSpPr>
          <p:cNvPr id="5" name="Retângulo 20"/>
          <p:cNvSpPr>
            <a:spLocks noChangeArrowheads="1"/>
          </p:cNvSpPr>
          <p:nvPr/>
        </p:nvSpPr>
        <p:spPr bwMode="auto">
          <a:xfrm>
            <a:off x="714374" y="1785938"/>
            <a:ext cx="8353426" cy="1123712"/>
          </a:xfrm>
          <a:prstGeom prst="roundRect">
            <a:avLst/>
          </a:prstGeom>
          <a:solidFill>
            <a:srgbClr val="00B050"/>
          </a:solidFill>
          <a:ln/>
          <a:extLst/>
        </p:spPr>
        <p:style>
          <a:lnRef idx="3">
            <a:schemeClr val="lt1"/>
          </a:lnRef>
          <a:fillRef idx="1">
            <a:schemeClr val="accent3"/>
          </a:fillRef>
          <a:effectRef idx="1">
            <a:schemeClr val="accent3"/>
          </a:effectRef>
          <a:fontRef idx="minor">
            <a:schemeClr val="lt1"/>
          </a:fontRef>
        </p:style>
        <p:txBody>
          <a:bodyPr wrap="square">
            <a:spAutoFit/>
          </a:bodyPr>
          <a:lstStyle/>
          <a:p>
            <a:pPr eaLnBrk="0" hangingPunct="0">
              <a:buFont typeface="Arial" charset="0"/>
              <a:buChar char="•"/>
            </a:pPr>
            <a:r>
              <a:rPr lang="pt-BR" sz="20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Quando você tem certeza de que está com a razão;</a:t>
            </a:r>
          </a:p>
          <a:p>
            <a:pPr eaLnBrk="0" hangingPunct="0">
              <a:buFont typeface="Arial" charset="0"/>
              <a:buChar char="•"/>
            </a:pPr>
            <a:r>
              <a:rPr lang="pt-BR" sz="20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Numa situação de “ou ele, ou eu”;</a:t>
            </a:r>
          </a:p>
          <a:p>
            <a:pPr eaLnBrk="0" hangingPunct="0">
              <a:buFont typeface="Arial" charset="0"/>
              <a:buChar char="•"/>
            </a:pPr>
            <a:r>
              <a:rPr lang="pt-BR" sz="20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Diante de altos riscos.</a:t>
            </a:r>
          </a:p>
        </p:txBody>
      </p:sp>
      <p:sp>
        <p:nvSpPr>
          <p:cNvPr id="6" name="Retângulo 23"/>
          <p:cNvSpPr/>
          <p:nvPr/>
        </p:nvSpPr>
        <p:spPr>
          <a:xfrm>
            <a:off x="838200" y="1219200"/>
            <a:ext cx="7858125" cy="523875"/>
          </a:xfrm>
          <a:prstGeom prst="rect">
            <a:avLst/>
          </a:prstGeom>
        </p:spPr>
        <p:txBody>
          <a:bodyPr>
            <a:spAutoFit/>
          </a:bodyPr>
          <a:lstStyle/>
          <a:p>
            <a:pPr eaLnBrk="0" hangingPunct="0">
              <a:defRPr/>
            </a:pPr>
            <a:r>
              <a:rPr lang="pt-BR" sz="2800" b="1" dirty="0">
                <a:solidFill>
                  <a:srgbClr val="FFFF00"/>
                </a:solidFill>
                <a:effectLst>
                  <a:outerShdw blurRad="38100" dist="38100" dir="2700000" algn="tl">
                    <a:srgbClr val="000000">
                      <a:alpha val="43137"/>
                    </a:srgbClr>
                  </a:outerShdw>
                </a:effectLst>
                <a:latin typeface="Calibri" pitchFamily="34" charset="0"/>
                <a:ea typeface="MS PGothic" pitchFamily="34" charset="-128"/>
                <a:cs typeface="Arial" pitchFamily="34" charset="0"/>
              </a:rPr>
              <a:t>Quando aplicar FORÇA:</a:t>
            </a:r>
          </a:p>
        </p:txBody>
      </p:sp>
      <p:pic>
        <p:nvPicPr>
          <p:cNvPr id="7" name="Imagem 8" descr="weightlifting1.png"/>
          <p:cNvPicPr>
            <a:picLocks noChangeAspect="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6429375" y="1600200"/>
            <a:ext cx="2474913" cy="1589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71633753"/>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1+#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TÉCNICAS DE SOLUÇÃO DE CONFLITOS</a:t>
            </a:r>
            <a:endParaRPr lang="en-US" dirty="0"/>
          </a:p>
        </p:txBody>
      </p:sp>
      <p:sp>
        <p:nvSpPr>
          <p:cNvPr id="3" name="Content Placeholder 2"/>
          <p:cNvSpPr>
            <a:spLocks noGrp="1"/>
          </p:cNvSpPr>
          <p:nvPr>
            <p:ph sz="quarter" idx="1"/>
          </p:nvPr>
        </p:nvSpPr>
        <p:spPr/>
        <p:txBody>
          <a:bodyPr/>
          <a:lstStyle/>
          <a:p>
            <a:r>
              <a:rPr lang="pt-BR" dirty="0" smtClean="0"/>
              <a:t>Exercícios</a:t>
            </a:r>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102</a:t>
            </a:fld>
            <a:endParaRPr lang="en-US" dirty="0"/>
          </a:p>
        </p:txBody>
      </p:sp>
      <p:sp>
        <p:nvSpPr>
          <p:cNvPr id="5" name="Retângulo 3"/>
          <p:cNvSpPr/>
          <p:nvPr/>
        </p:nvSpPr>
        <p:spPr bwMode="auto">
          <a:xfrm>
            <a:off x="357158" y="2928934"/>
            <a:ext cx="855824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Identifique a estratégia adotada em cada exemplo a seguir:</a:t>
            </a:r>
          </a:p>
        </p:txBody>
      </p:sp>
    </p:spTree>
    <p:extLst>
      <p:ext uri="{BB962C8B-B14F-4D97-AF65-F5344CB8AC3E}">
        <p14:creationId xmlns:p14="http://schemas.microsoft.com/office/powerpoint/2010/main" xmlns="" val="1285137711"/>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TÉCNICAS DE SOLUÇÃO DE CONFLITOS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103</a:t>
            </a:fld>
            <a:endParaRPr lang="en-US" dirty="0"/>
          </a:p>
        </p:txBody>
      </p:sp>
      <p:sp>
        <p:nvSpPr>
          <p:cNvPr id="13" name="Retângulo 2"/>
          <p:cNvSpPr/>
          <p:nvPr/>
        </p:nvSpPr>
        <p:spPr bwMode="auto">
          <a:xfrm>
            <a:off x="-571536" y="1214422"/>
            <a:ext cx="6357982" cy="500066"/>
          </a:xfrm>
          <a:prstGeom prst="rect">
            <a:avLst/>
          </a:prstGeom>
          <a:solidFill>
            <a:srgbClr val="00B05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lstStyle/>
          <a:p>
            <a:pPr algn="r" eaLnBrk="0" hangingPunct="0">
              <a:defRPr/>
            </a:pPr>
            <a:r>
              <a:rPr lang="pt-BR" b="1" dirty="0">
                <a:solidFill>
                  <a:srgbClr val="FFFF00"/>
                </a:solidFill>
                <a:effectLst>
                  <a:outerShdw blurRad="38100" dist="38100" dir="2700000" algn="tl">
                    <a:srgbClr val="000000">
                      <a:alpha val="43137"/>
                    </a:srgbClr>
                  </a:outerShdw>
                </a:effectLst>
              </a:rPr>
              <a:t>“Façam como eu determinei!”   .</a:t>
            </a:r>
          </a:p>
        </p:txBody>
      </p:sp>
      <p:sp>
        <p:nvSpPr>
          <p:cNvPr id="14" name="Retângulo 3"/>
          <p:cNvSpPr/>
          <p:nvPr/>
        </p:nvSpPr>
        <p:spPr bwMode="auto">
          <a:xfrm>
            <a:off x="3357554" y="3786190"/>
            <a:ext cx="6357982" cy="500066"/>
          </a:xfrm>
          <a:prstGeom prst="rect">
            <a:avLst/>
          </a:prstGeom>
          <a:solidFill>
            <a:srgbClr val="00B05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Colaboração</a:t>
            </a:r>
          </a:p>
        </p:txBody>
      </p:sp>
      <p:sp>
        <p:nvSpPr>
          <p:cNvPr id="15" name="Retângulo 4"/>
          <p:cNvSpPr/>
          <p:nvPr/>
        </p:nvSpPr>
        <p:spPr bwMode="auto">
          <a:xfrm>
            <a:off x="3357554" y="4357694"/>
            <a:ext cx="6357982" cy="500066"/>
          </a:xfrm>
          <a:prstGeom prst="rect">
            <a:avLst/>
          </a:prstGeom>
          <a:solidFill>
            <a:srgbClr val="00B05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Negociação</a:t>
            </a:r>
          </a:p>
        </p:txBody>
      </p:sp>
      <p:sp>
        <p:nvSpPr>
          <p:cNvPr id="16" name="Retângulo 5"/>
          <p:cNvSpPr/>
          <p:nvPr/>
        </p:nvSpPr>
        <p:spPr bwMode="auto">
          <a:xfrm>
            <a:off x="3357554" y="4929198"/>
            <a:ext cx="6357982" cy="500066"/>
          </a:xfrm>
          <a:prstGeom prst="rect">
            <a:avLst/>
          </a:prstGeom>
          <a:solidFill>
            <a:srgbClr val="00B05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“Panos Quentes”</a:t>
            </a:r>
          </a:p>
        </p:txBody>
      </p:sp>
      <p:sp>
        <p:nvSpPr>
          <p:cNvPr id="17" name="Retângulo 6"/>
          <p:cNvSpPr/>
          <p:nvPr/>
        </p:nvSpPr>
        <p:spPr bwMode="auto">
          <a:xfrm>
            <a:off x="3357554" y="5500702"/>
            <a:ext cx="6357982" cy="500066"/>
          </a:xfrm>
          <a:prstGeom prst="rect">
            <a:avLst/>
          </a:prstGeom>
          <a:solidFill>
            <a:srgbClr val="00B05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Retirada Estratégica</a:t>
            </a:r>
          </a:p>
        </p:txBody>
      </p:sp>
      <p:sp>
        <p:nvSpPr>
          <p:cNvPr id="18" name="Retângulo 7"/>
          <p:cNvSpPr/>
          <p:nvPr/>
        </p:nvSpPr>
        <p:spPr bwMode="auto">
          <a:xfrm>
            <a:off x="3357554" y="6072206"/>
            <a:ext cx="6357982" cy="500066"/>
          </a:xfrm>
          <a:prstGeom prst="rect">
            <a:avLst/>
          </a:prstGeom>
          <a:solidFill>
            <a:srgbClr val="00B05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Força</a:t>
            </a:r>
          </a:p>
        </p:txBody>
      </p:sp>
      <p:sp>
        <p:nvSpPr>
          <p:cNvPr id="19" name="Seta para a direita 8"/>
          <p:cNvSpPr/>
          <p:nvPr/>
        </p:nvSpPr>
        <p:spPr bwMode="auto">
          <a:xfrm>
            <a:off x="2714612" y="6143644"/>
            <a:ext cx="571504" cy="428628"/>
          </a:xfrm>
          <a:prstGeom prst="rightArrow">
            <a:avLst/>
          </a:prstGeom>
          <a:solidFill>
            <a:srgbClr val="00B05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a:lstStyle/>
          <a:p>
            <a:pPr eaLnBrk="0" hangingPunct="0">
              <a:defRPr/>
            </a:pPr>
            <a:endParaRPr lang="pt-BR" i="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424996533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TÉCNICAS DE SOLUÇÃO DE CONFLITOS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104</a:t>
            </a:fld>
            <a:endParaRPr lang="en-US" dirty="0"/>
          </a:p>
        </p:txBody>
      </p:sp>
      <p:sp>
        <p:nvSpPr>
          <p:cNvPr id="7" name="Retângulo 2"/>
          <p:cNvSpPr/>
          <p:nvPr/>
        </p:nvSpPr>
        <p:spPr bwMode="auto">
          <a:xfrm>
            <a:off x="-571536" y="1214422"/>
            <a:ext cx="9501254"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algn="r" eaLnBrk="0" hangingPunct="0">
              <a:defRPr/>
            </a:pPr>
            <a:r>
              <a:rPr lang="pt-BR" b="1" dirty="0">
                <a:solidFill>
                  <a:srgbClr val="FFFF00"/>
                </a:solidFill>
                <a:effectLst>
                  <a:outerShdw blurRad="38100" dist="38100" dir="2700000" algn="tl">
                    <a:srgbClr val="000000">
                      <a:alpha val="43137"/>
                    </a:srgbClr>
                  </a:outerShdw>
                </a:effectLst>
              </a:rPr>
              <a:t>“Vamos fazer um pouco do que cada um de vocês está propondo.” .</a:t>
            </a:r>
          </a:p>
        </p:txBody>
      </p:sp>
      <p:sp>
        <p:nvSpPr>
          <p:cNvPr id="8" name="Retângulo 3"/>
          <p:cNvSpPr/>
          <p:nvPr/>
        </p:nvSpPr>
        <p:spPr bwMode="auto">
          <a:xfrm>
            <a:off x="3357554" y="3786190"/>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Colaboração</a:t>
            </a:r>
          </a:p>
        </p:txBody>
      </p:sp>
      <p:sp>
        <p:nvSpPr>
          <p:cNvPr id="9" name="Retângulo 4"/>
          <p:cNvSpPr/>
          <p:nvPr/>
        </p:nvSpPr>
        <p:spPr bwMode="auto">
          <a:xfrm>
            <a:off x="3357554" y="4357694"/>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Negociação</a:t>
            </a:r>
          </a:p>
        </p:txBody>
      </p:sp>
      <p:sp>
        <p:nvSpPr>
          <p:cNvPr id="10" name="Retângulo 5"/>
          <p:cNvSpPr/>
          <p:nvPr/>
        </p:nvSpPr>
        <p:spPr bwMode="auto">
          <a:xfrm>
            <a:off x="3357554" y="4929198"/>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“Panos Quentes”</a:t>
            </a:r>
          </a:p>
        </p:txBody>
      </p:sp>
      <p:sp>
        <p:nvSpPr>
          <p:cNvPr id="11" name="Retângulo 6"/>
          <p:cNvSpPr/>
          <p:nvPr/>
        </p:nvSpPr>
        <p:spPr bwMode="auto">
          <a:xfrm>
            <a:off x="3357554" y="5500702"/>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Retirada Estratégica</a:t>
            </a:r>
          </a:p>
        </p:txBody>
      </p:sp>
      <p:sp>
        <p:nvSpPr>
          <p:cNvPr id="12" name="Retângulo 7"/>
          <p:cNvSpPr/>
          <p:nvPr/>
        </p:nvSpPr>
        <p:spPr bwMode="auto">
          <a:xfrm>
            <a:off x="3357554" y="6072206"/>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Força</a:t>
            </a:r>
          </a:p>
        </p:txBody>
      </p:sp>
      <p:sp>
        <p:nvSpPr>
          <p:cNvPr id="13" name="Seta para a direita 8"/>
          <p:cNvSpPr/>
          <p:nvPr/>
        </p:nvSpPr>
        <p:spPr bwMode="auto">
          <a:xfrm>
            <a:off x="2714612" y="4429132"/>
            <a:ext cx="571504" cy="428628"/>
          </a:xfrm>
          <a:prstGeom prst="rightArrow">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endParaRPr lang="pt-BR" b="1">
              <a:solidFill>
                <a:srgbClr val="FFFF00"/>
              </a:solidFill>
              <a:effectLst>
                <a:outerShdw blurRad="38100" dist="38100" dir="2700000" algn="tl">
                  <a:srgbClr val="000000">
                    <a:alpha val="43137"/>
                  </a:srgbClr>
                </a:outerShdw>
              </a:effectLst>
              <a:latin typeface="Arial" pitchFamily="34" charset="0"/>
            </a:endParaRPr>
          </a:p>
        </p:txBody>
      </p:sp>
    </p:spTree>
    <p:extLst>
      <p:ext uri="{BB962C8B-B14F-4D97-AF65-F5344CB8AC3E}">
        <p14:creationId xmlns:p14="http://schemas.microsoft.com/office/powerpoint/2010/main" xmlns="" val="424996533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TÉCNICAS DE SOLUÇÃO DE CONFLITOS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105</a:t>
            </a:fld>
            <a:endParaRPr lang="en-US" dirty="0"/>
          </a:p>
        </p:txBody>
      </p:sp>
      <p:sp>
        <p:nvSpPr>
          <p:cNvPr id="6" name="Retângulo 2"/>
          <p:cNvSpPr/>
          <p:nvPr/>
        </p:nvSpPr>
        <p:spPr bwMode="auto">
          <a:xfrm>
            <a:off x="-571536" y="1214422"/>
            <a:ext cx="9501254"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algn="r" eaLnBrk="0" hangingPunct="0">
              <a:defRPr/>
            </a:pPr>
            <a:r>
              <a:rPr lang="pt-BR" b="1" dirty="0">
                <a:solidFill>
                  <a:srgbClr val="FFFF00"/>
                </a:solidFill>
                <a:effectLst>
                  <a:outerShdw blurRad="38100" dist="38100" dir="2700000" algn="tl">
                    <a:srgbClr val="000000">
                      <a:alpha val="43137"/>
                    </a:srgbClr>
                  </a:outerShdw>
                </a:effectLst>
              </a:rPr>
              <a:t>“Deixemos essa questão para ser discutida na próxima semana.” .</a:t>
            </a:r>
          </a:p>
        </p:txBody>
      </p:sp>
      <p:sp>
        <p:nvSpPr>
          <p:cNvPr id="7" name="Retângulo 3"/>
          <p:cNvSpPr/>
          <p:nvPr/>
        </p:nvSpPr>
        <p:spPr bwMode="auto">
          <a:xfrm>
            <a:off x="3357554" y="3786190"/>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Colaboração</a:t>
            </a:r>
          </a:p>
        </p:txBody>
      </p:sp>
      <p:sp>
        <p:nvSpPr>
          <p:cNvPr id="8" name="Retângulo 4"/>
          <p:cNvSpPr/>
          <p:nvPr/>
        </p:nvSpPr>
        <p:spPr bwMode="auto">
          <a:xfrm>
            <a:off x="3357554" y="4357694"/>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Negociação</a:t>
            </a:r>
          </a:p>
        </p:txBody>
      </p:sp>
      <p:sp>
        <p:nvSpPr>
          <p:cNvPr id="9" name="Retângulo 5"/>
          <p:cNvSpPr/>
          <p:nvPr/>
        </p:nvSpPr>
        <p:spPr bwMode="auto">
          <a:xfrm>
            <a:off x="3357554" y="4929198"/>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“Panos Quentes”</a:t>
            </a:r>
          </a:p>
        </p:txBody>
      </p:sp>
      <p:sp>
        <p:nvSpPr>
          <p:cNvPr id="10" name="Retângulo 6"/>
          <p:cNvSpPr/>
          <p:nvPr/>
        </p:nvSpPr>
        <p:spPr bwMode="auto">
          <a:xfrm>
            <a:off x="3357554" y="5500702"/>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Retirada Estratégica</a:t>
            </a:r>
          </a:p>
        </p:txBody>
      </p:sp>
      <p:sp>
        <p:nvSpPr>
          <p:cNvPr id="11" name="Retângulo 7"/>
          <p:cNvSpPr/>
          <p:nvPr/>
        </p:nvSpPr>
        <p:spPr bwMode="auto">
          <a:xfrm>
            <a:off x="3357554" y="6072206"/>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Força</a:t>
            </a:r>
          </a:p>
        </p:txBody>
      </p:sp>
      <p:sp>
        <p:nvSpPr>
          <p:cNvPr id="12" name="Seta para a direita 8"/>
          <p:cNvSpPr/>
          <p:nvPr/>
        </p:nvSpPr>
        <p:spPr bwMode="auto">
          <a:xfrm>
            <a:off x="2714612" y="5572140"/>
            <a:ext cx="571504" cy="428628"/>
          </a:xfrm>
          <a:prstGeom prst="rightArrow">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endParaRPr lang="pt-BR" b="1">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424996533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TÉCNICAS DE SOLUÇÃO DE CONFLITOS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106</a:t>
            </a:fld>
            <a:endParaRPr lang="en-US" dirty="0"/>
          </a:p>
        </p:txBody>
      </p:sp>
      <p:sp>
        <p:nvSpPr>
          <p:cNvPr id="6" name="Retângulo 2"/>
          <p:cNvSpPr/>
          <p:nvPr/>
        </p:nvSpPr>
        <p:spPr bwMode="auto">
          <a:xfrm>
            <a:off x="-571536" y="1214422"/>
            <a:ext cx="9501254"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algn="r" eaLnBrk="0" hangingPunct="0">
              <a:defRPr/>
            </a:pPr>
            <a:r>
              <a:rPr lang="pt-BR" b="1" dirty="0">
                <a:solidFill>
                  <a:srgbClr val="FFFF00"/>
                </a:solidFill>
                <a:effectLst>
                  <a:outerShdw blurRad="38100" dist="38100" dir="2700000" algn="tl">
                    <a:srgbClr val="000000">
                      <a:alpha val="43137"/>
                    </a:srgbClr>
                  </a:outerShdw>
                </a:effectLst>
              </a:rPr>
              <a:t>“Vamos nos acalmar e concluir o trabalho!” .</a:t>
            </a:r>
          </a:p>
        </p:txBody>
      </p:sp>
      <p:sp>
        <p:nvSpPr>
          <p:cNvPr id="7" name="Retângulo 3"/>
          <p:cNvSpPr/>
          <p:nvPr/>
        </p:nvSpPr>
        <p:spPr bwMode="auto">
          <a:xfrm>
            <a:off x="3357554" y="3786190"/>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Colaboração</a:t>
            </a:r>
          </a:p>
        </p:txBody>
      </p:sp>
      <p:sp>
        <p:nvSpPr>
          <p:cNvPr id="8" name="Retângulo 4"/>
          <p:cNvSpPr/>
          <p:nvPr/>
        </p:nvSpPr>
        <p:spPr bwMode="auto">
          <a:xfrm>
            <a:off x="3357554" y="4357694"/>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Negociação</a:t>
            </a:r>
          </a:p>
        </p:txBody>
      </p:sp>
      <p:sp>
        <p:nvSpPr>
          <p:cNvPr id="9" name="Retângulo 5"/>
          <p:cNvSpPr/>
          <p:nvPr/>
        </p:nvSpPr>
        <p:spPr bwMode="auto">
          <a:xfrm>
            <a:off x="3357554" y="4929198"/>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“Panos Quentes”</a:t>
            </a:r>
          </a:p>
        </p:txBody>
      </p:sp>
      <p:sp>
        <p:nvSpPr>
          <p:cNvPr id="10" name="Retângulo 6"/>
          <p:cNvSpPr/>
          <p:nvPr/>
        </p:nvSpPr>
        <p:spPr bwMode="auto">
          <a:xfrm>
            <a:off x="3357554" y="5500702"/>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Retirada Estratégica</a:t>
            </a:r>
          </a:p>
        </p:txBody>
      </p:sp>
      <p:sp>
        <p:nvSpPr>
          <p:cNvPr id="11" name="Retângulo 7"/>
          <p:cNvSpPr/>
          <p:nvPr/>
        </p:nvSpPr>
        <p:spPr bwMode="auto">
          <a:xfrm>
            <a:off x="3357554" y="6072206"/>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Força</a:t>
            </a:r>
          </a:p>
        </p:txBody>
      </p:sp>
      <p:sp>
        <p:nvSpPr>
          <p:cNvPr id="12" name="Seta para a direita 8"/>
          <p:cNvSpPr/>
          <p:nvPr/>
        </p:nvSpPr>
        <p:spPr bwMode="auto">
          <a:xfrm>
            <a:off x="2714612" y="5000636"/>
            <a:ext cx="571504" cy="428628"/>
          </a:xfrm>
          <a:prstGeom prst="rightArrow">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endParaRPr lang="pt-BR" b="1">
              <a:solidFill>
                <a:srgbClr val="FFFF00"/>
              </a:solidFill>
              <a:effectLst>
                <a:outerShdw blurRad="38100" dist="38100" dir="2700000" algn="tl">
                  <a:srgbClr val="000000">
                    <a:alpha val="43137"/>
                  </a:srgbClr>
                </a:outerShdw>
              </a:effectLst>
              <a:latin typeface="Arial" pitchFamily="34" charset="0"/>
            </a:endParaRPr>
          </a:p>
        </p:txBody>
      </p:sp>
    </p:spTree>
    <p:extLst>
      <p:ext uri="{BB962C8B-B14F-4D97-AF65-F5344CB8AC3E}">
        <p14:creationId xmlns:p14="http://schemas.microsoft.com/office/powerpoint/2010/main" xmlns="" val="424996533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TÉCNICAS DE SOLUÇÃO DE CONFLITOS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107</a:t>
            </a:fld>
            <a:endParaRPr lang="en-US" dirty="0"/>
          </a:p>
        </p:txBody>
      </p:sp>
      <p:sp>
        <p:nvSpPr>
          <p:cNvPr id="13" name="Retângulo 2"/>
          <p:cNvSpPr/>
          <p:nvPr/>
        </p:nvSpPr>
        <p:spPr bwMode="auto">
          <a:xfrm>
            <a:off x="-571536" y="1214422"/>
            <a:ext cx="9501254" cy="1071570"/>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algn="r" eaLnBrk="0" hangingPunct="0">
              <a:defRPr/>
            </a:pPr>
            <a:endParaRPr lang="pt-BR" sz="1800" b="1" dirty="0">
              <a:solidFill>
                <a:srgbClr val="FFFF00"/>
              </a:solidFill>
              <a:effectLst>
                <a:outerShdw blurRad="38100" dist="38100" dir="2700000" algn="tl">
                  <a:srgbClr val="000000">
                    <a:alpha val="43137"/>
                  </a:srgbClr>
                </a:outerShdw>
              </a:effectLst>
            </a:endParaRPr>
          </a:p>
        </p:txBody>
      </p:sp>
      <p:sp>
        <p:nvSpPr>
          <p:cNvPr id="14" name="Retângulo 3"/>
          <p:cNvSpPr/>
          <p:nvPr/>
        </p:nvSpPr>
        <p:spPr bwMode="auto">
          <a:xfrm>
            <a:off x="3357554" y="3786190"/>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Colaboração</a:t>
            </a:r>
          </a:p>
        </p:txBody>
      </p:sp>
      <p:sp>
        <p:nvSpPr>
          <p:cNvPr id="15" name="Retângulo 4"/>
          <p:cNvSpPr/>
          <p:nvPr/>
        </p:nvSpPr>
        <p:spPr bwMode="auto">
          <a:xfrm>
            <a:off x="3357554" y="4357694"/>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Negociação</a:t>
            </a:r>
          </a:p>
        </p:txBody>
      </p:sp>
      <p:sp>
        <p:nvSpPr>
          <p:cNvPr id="16" name="Retângulo 5"/>
          <p:cNvSpPr/>
          <p:nvPr/>
        </p:nvSpPr>
        <p:spPr bwMode="auto">
          <a:xfrm>
            <a:off x="3357554" y="4929198"/>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“Panos Quentes”</a:t>
            </a:r>
          </a:p>
        </p:txBody>
      </p:sp>
      <p:sp>
        <p:nvSpPr>
          <p:cNvPr id="17" name="Retângulo 6"/>
          <p:cNvSpPr/>
          <p:nvPr/>
        </p:nvSpPr>
        <p:spPr bwMode="auto">
          <a:xfrm>
            <a:off x="3357554" y="5500702"/>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Retirada Estratégica</a:t>
            </a:r>
          </a:p>
        </p:txBody>
      </p:sp>
      <p:sp>
        <p:nvSpPr>
          <p:cNvPr id="18" name="Retângulo 7"/>
          <p:cNvSpPr/>
          <p:nvPr/>
        </p:nvSpPr>
        <p:spPr bwMode="auto">
          <a:xfrm>
            <a:off x="3357554" y="6072206"/>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Força</a:t>
            </a:r>
          </a:p>
        </p:txBody>
      </p:sp>
      <p:sp>
        <p:nvSpPr>
          <p:cNvPr id="19" name="Seta para a direita 8"/>
          <p:cNvSpPr/>
          <p:nvPr/>
        </p:nvSpPr>
        <p:spPr bwMode="auto">
          <a:xfrm>
            <a:off x="2714612" y="5000636"/>
            <a:ext cx="571504" cy="428628"/>
          </a:xfrm>
          <a:prstGeom prst="rightArrow">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endParaRPr lang="pt-BR" b="1">
              <a:solidFill>
                <a:srgbClr val="FFFF00"/>
              </a:solidFill>
              <a:effectLst>
                <a:outerShdw blurRad="38100" dist="38100" dir="2700000" algn="tl">
                  <a:srgbClr val="000000">
                    <a:alpha val="43137"/>
                  </a:srgbClr>
                </a:outerShdw>
              </a:effectLst>
              <a:latin typeface="Arial" pitchFamily="34" charset="0"/>
            </a:endParaRPr>
          </a:p>
        </p:txBody>
      </p:sp>
      <p:sp>
        <p:nvSpPr>
          <p:cNvPr id="20" name="Retângulo 9"/>
          <p:cNvSpPr>
            <a:spLocks noChangeArrowheads="1"/>
          </p:cNvSpPr>
          <p:nvPr/>
        </p:nvSpPr>
        <p:spPr bwMode="auto">
          <a:xfrm>
            <a:off x="357188" y="1285875"/>
            <a:ext cx="8358187"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eaLnBrk="0" hangingPunct="0"/>
            <a:r>
              <a:rPr lang="pt-BR" sz="1800" b="1" dirty="0" smtClean="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“Marcelo e Roberta, </a:t>
            </a:r>
            <a:r>
              <a:rPr lang="pt-BR" sz="18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vocês dois desejam que este projeto cause o menor atrito possível com seus departamentos. Assim sendo, tenho certeza que podemos chegar a um acordo em relação à compra dos equipamentos !!” .</a:t>
            </a:r>
          </a:p>
        </p:txBody>
      </p:sp>
    </p:spTree>
    <p:extLst>
      <p:ext uri="{BB962C8B-B14F-4D97-AF65-F5344CB8AC3E}">
        <p14:creationId xmlns:p14="http://schemas.microsoft.com/office/powerpoint/2010/main" xmlns="" val="424996533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TÉCNICAS DE SOLUÇÃO DE CONFLITOS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108</a:t>
            </a:fld>
            <a:endParaRPr lang="en-US" dirty="0"/>
          </a:p>
        </p:txBody>
      </p:sp>
      <p:sp>
        <p:nvSpPr>
          <p:cNvPr id="15" name="Retângulo 3"/>
          <p:cNvSpPr/>
          <p:nvPr/>
        </p:nvSpPr>
        <p:spPr bwMode="auto">
          <a:xfrm>
            <a:off x="3357554" y="3786190"/>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Colaboração</a:t>
            </a:r>
          </a:p>
        </p:txBody>
      </p:sp>
      <p:sp>
        <p:nvSpPr>
          <p:cNvPr id="16" name="Retângulo 4"/>
          <p:cNvSpPr/>
          <p:nvPr/>
        </p:nvSpPr>
        <p:spPr bwMode="auto">
          <a:xfrm>
            <a:off x="3357554" y="4357694"/>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Negociação</a:t>
            </a:r>
          </a:p>
        </p:txBody>
      </p:sp>
      <p:sp>
        <p:nvSpPr>
          <p:cNvPr id="17" name="Retângulo 5"/>
          <p:cNvSpPr/>
          <p:nvPr/>
        </p:nvSpPr>
        <p:spPr bwMode="auto">
          <a:xfrm>
            <a:off x="3357554" y="4929198"/>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“Panos Quentes”</a:t>
            </a:r>
          </a:p>
        </p:txBody>
      </p:sp>
      <p:sp>
        <p:nvSpPr>
          <p:cNvPr id="18" name="Retângulo 6"/>
          <p:cNvSpPr/>
          <p:nvPr/>
        </p:nvSpPr>
        <p:spPr bwMode="auto">
          <a:xfrm>
            <a:off x="3357554" y="5500702"/>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Retirada Estratégica</a:t>
            </a:r>
          </a:p>
        </p:txBody>
      </p:sp>
      <p:sp>
        <p:nvSpPr>
          <p:cNvPr id="19" name="Retângulo 7"/>
          <p:cNvSpPr/>
          <p:nvPr/>
        </p:nvSpPr>
        <p:spPr bwMode="auto">
          <a:xfrm>
            <a:off x="3357554" y="6072206"/>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Força</a:t>
            </a:r>
          </a:p>
        </p:txBody>
      </p:sp>
      <p:sp>
        <p:nvSpPr>
          <p:cNvPr id="20" name="Seta para a direita 8"/>
          <p:cNvSpPr/>
          <p:nvPr/>
        </p:nvSpPr>
        <p:spPr bwMode="auto">
          <a:xfrm>
            <a:off x="2714612" y="3786190"/>
            <a:ext cx="571504" cy="428628"/>
          </a:xfrm>
          <a:prstGeom prst="rightArrow">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endParaRPr lang="pt-BR" b="1">
              <a:solidFill>
                <a:srgbClr val="FFFF00"/>
              </a:solidFill>
              <a:effectLst>
                <a:outerShdw blurRad="38100" dist="38100" dir="2700000" algn="tl">
                  <a:srgbClr val="000000">
                    <a:alpha val="43137"/>
                  </a:srgbClr>
                </a:outerShdw>
              </a:effectLst>
              <a:latin typeface="Arial" pitchFamily="34" charset="0"/>
            </a:endParaRPr>
          </a:p>
        </p:txBody>
      </p:sp>
      <p:sp>
        <p:nvSpPr>
          <p:cNvPr id="21" name="Retângulo 9"/>
          <p:cNvSpPr>
            <a:spLocks noChangeArrowheads="1"/>
          </p:cNvSpPr>
          <p:nvPr/>
        </p:nvSpPr>
        <p:spPr bwMode="auto">
          <a:xfrm>
            <a:off x="-76200" y="1285875"/>
            <a:ext cx="8943975" cy="923925"/>
          </a:xfrm>
          <a:prstGeom prst="rect">
            <a:avLst/>
          </a:prstGeom>
          <a:solidFill>
            <a:srgbClr val="00B050"/>
          </a:solidFill>
          <a:ln/>
          <a:extLst/>
        </p:spPr>
        <p:style>
          <a:lnRef idx="3">
            <a:schemeClr val="lt1"/>
          </a:lnRef>
          <a:fillRef idx="1">
            <a:schemeClr val="accent3"/>
          </a:fillRef>
          <a:effectRef idx="1">
            <a:schemeClr val="accent3"/>
          </a:effectRef>
          <a:fontRef idx="minor">
            <a:schemeClr val="lt1"/>
          </a:fontRef>
        </p:style>
        <p:txBody>
          <a:bodyPr wrap="square">
            <a:spAutoFit/>
          </a:bodyPr>
          <a:lstStyle/>
          <a:p>
            <a:pPr algn="r" eaLnBrk="0" hangingPunct="0"/>
            <a:r>
              <a:rPr lang="pt-BR" sz="18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“Parece que o problema aqui não é a falta de comunicação, mas a falta de conhecimento do que precisa ser feito e quando. Aqui está a versão atualizada do Plano de Projeto. Isto deve ajudá-los a entender o que deve ser feito.”</a:t>
            </a:r>
          </a:p>
        </p:txBody>
      </p:sp>
    </p:spTree>
    <p:extLst>
      <p:ext uri="{BB962C8B-B14F-4D97-AF65-F5344CB8AC3E}">
        <p14:creationId xmlns:p14="http://schemas.microsoft.com/office/powerpoint/2010/main" xmlns="" val="424996533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TÉCNICAS DE SOLUÇÃO DE CONFLITOS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109</a:t>
            </a:fld>
            <a:endParaRPr lang="en-US" dirty="0"/>
          </a:p>
        </p:txBody>
      </p:sp>
      <p:sp>
        <p:nvSpPr>
          <p:cNvPr id="15" name="Retângulo 3"/>
          <p:cNvSpPr/>
          <p:nvPr/>
        </p:nvSpPr>
        <p:spPr bwMode="auto">
          <a:xfrm>
            <a:off x="3357554" y="3786190"/>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Colaboração</a:t>
            </a:r>
          </a:p>
        </p:txBody>
      </p:sp>
      <p:sp>
        <p:nvSpPr>
          <p:cNvPr id="16" name="Retângulo 4"/>
          <p:cNvSpPr/>
          <p:nvPr/>
        </p:nvSpPr>
        <p:spPr bwMode="auto">
          <a:xfrm>
            <a:off x="3357554" y="4357694"/>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Negociação</a:t>
            </a:r>
          </a:p>
        </p:txBody>
      </p:sp>
      <p:sp>
        <p:nvSpPr>
          <p:cNvPr id="17" name="Retângulo 5"/>
          <p:cNvSpPr/>
          <p:nvPr/>
        </p:nvSpPr>
        <p:spPr bwMode="auto">
          <a:xfrm>
            <a:off x="3357554" y="4929198"/>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“Panos Quentes”</a:t>
            </a:r>
          </a:p>
        </p:txBody>
      </p:sp>
      <p:sp>
        <p:nvSpPr>
          <p:cNvPr id="18" name="Retângulo 6"/>
          <p:cNvSpPr/>
          <p:nvPr/>
        </p:nvSpPr>
        <p:spPr bwMode="auto">
          <a:xfrm>
            <a:off x="3357554" y="5500702"/>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Retirada Estratégica</a:t>
            </a:r>
          </a:p>
        </p:txBody>
      </p:sp>
      <p:sp>
        <p:nvSpPr>
          <p:cNvPr id="19" name="Retângulo 7"/>
          <p:cNvSpPr/>
          <p:nvPr/>
        </p:nvSpPr>
        <p:spPr bwMode="auto">
          <a:xfrm>
            <a:off x="3357554" y="6072206"/>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Força</a:t>
            </a:r>
          </a:p>
        </p:txBody>
      </p:sp>
      <p:sp>
        <p:nvSpPr>
          <p:cNvPr id="20" name="Seta para a direita 8"/>
          <p:cNvSpPr/>
          <p:nvPr/>
        </p:nvSpPr>
        <p:spPr bwMode="auto">
          <a:xfrm>
            <a:off x="2714612" y="3786190"/>
            <a:ext cx="571504" cy="428628"/>
          </a:xfrm>
          <a:prstGeom prst="rightArrow">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endParaRPr lang="pt-BR" b="1">
              <a:solidFill>
                <a:srgbClr val="FFFF00"/>
              </a:solidFill>
              <a:effectLst>
                <a:outerShdw blurRad="38100" dist="38100" dir="2700000" algn="tl">
                  <a:srgbClr val="000000">
                    <a:alpha val="43137"/>
                  </a:srgbClr>
                </a:outerShdw>
              </a:effectLst>
              <a:latin typeface="Arial" pitchFamily="34" charset="0"/>
            </a:endParaRPr>
          </a:p>
        </p:txBody>
      </p:sp>
      <p:sp>
        <p:nvSpPr>
          <p:cNvPr id="21" name="Retângulo 9"/>
          <p:cNvSpPr>
            <a:spLocks noChangeArrowheads="1"/>
          </p:cNvSpPr>
          <p:nvPr/>
        </p:nvSpPr>
        <p:spPr bwMode="auto">
          <a:xfrm>
            <a:off x="357188" y="1285875"/>
            <a:ext cx="8358187" cy="1200150"/>
          </a:xfrm>
          <a:prstGeom prst="rect">
            <a:avLst/>
          </a:prstGeom>
          <a:solidFill>
            <a:srgbClr val="00B050"/>
          </a:solidFill>
          <a:ln/>
          <a:extLst/>
        </p:spPr>
        <p:style>
          <a:lnRef idx="3">
            <a:schemeClr val="lt1"/>
          </a:lnRef>
          <a:fillRef idx="1">
            <a:schemeClr val="accent3"/>
          </a:fillRef>
          <a:effectRef idx="1">
            <a:schemeClr val="accent3"/>
          </a:effectRef>
          <a:fontRef idx="minor">
            <a:schemeClr val="lt1"/>
          </a:fontRef>
        </p:style>
        <p:txBody>
          <a:bodyPr>
            <a:spAutoFit/>
          </a:bodyPr>
          <a:lstStyle/>
          <a:p>
            <a:pPr algn="r" eaLnBrk="0" hangingPunct="0"/>
            <a:r>
              <a:rPr lang="pt-BR" sz="1800" b="1" dirty="0" smtClean="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“Marcia, </a:t>
            </a:r>
            <a:r>
              <a:rPr lang="pt-BR" sz="18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você indica a compra de novos equipamentos para o projeto enquanto você, Napoleão, sustenta que podemos tocar o projeto com os equipamentos existentes. Sugiro que façamos um teste de desempenho com os equipamentos existentes para sabermos se devemos fazer a substituição ou não.”</a:t>
            </a:r>
          </a:p>
        </p:txBody>
      </p:sp>
    </p:spTree>
    <p:extLst>
      <p:ext uri="{BB962C8B-B14F-4D97-AF65-F5344CB8AC3E}">
        <p14:creationId xmlns:p14="http://schemas.microsoft.com/office/powerpoint/2010/main" xmlns="" val="424996533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LÓGICA É SIMPLES</a:t>
            </a:r>
            <a:endParaRPr lang="en-US" dirty="0"/>
          </a:p>
        </p:txBody>
      </p:sp>
      <p:sp>
        <p:nvSpPr>
          <p:cNvPr id="3" name="Content Placeholder 2"/>
          <p:cNvSpPr>
            <a:spLocks noGrp="1"/>
          </p:cNvSpPr>
          <p:nvPr>
            <p:ph sz="quarter" idx="1"/>
          </p:nvPr>
        </p:nvSpPr>
        <p:spPr/>
        <p:txBody>
          <a:bodyPr/>
          <a:lstStyle/>
          <a:p>
            <a:r>
              <a:rPr lang="pt-BR" dirty="0"/>
              <a:t>Quem leva a equipe de um ponto a outro, desenvolvendo-a e dando à mesma uma visão de futuro?</a:t>
            </a:r>
            <a:endParaRPr lang="en-US" sz="2600" b="1" i="1" kern="1200" dirty="0" smtClean="0">
              <a:solidFill>
                <a:srgbClr val="FFFF00"/>
              </a:solidFill>
              <a:effectLst>
                <a:outerShdw blurRad="76200" dist="50800" dir="2700000" algn="tl">
                  <a:srgbClr val="000000">
                    <a:alpha val="80000"/>
                  </a:srgbClr>
                </a:outerShdw>
              </a:effectLst>
              <a:latin typeface="+mn-lt"/>
              <a:ea typeface="+mn-ea"/>
              <a:cs typeface="+mn-cs"/>
            </a:endParaRPr>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11</a:t>
            </a:fld>
            <a:endParaRPr lang="en-US" dirty="0"/>
          </a:p>
        </p:txBody>
      </p:sp>
      <p:pic>
        <p:nvPicPr>
          <p:cNvPr id="5" name="Picture 6"/>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p:blipFill>
        <p:spPr bwMode="auto">
          <a:xfrm>
            <a:off x="838200" y="2413270"/>
            <a:ext cx="7500600" cy="38351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xmlns="" val="746523307"/>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TÉCNICAS DE SOLUÇÃO DE CONFLITOS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110</a:t>
            </a:fld>
            <a:endParaRPr lang="en-US" dirty="0"/>
          </a:p>
        </p:txBody>
      </p:sp>
      <p:sp>
        <p:nvSpPr>
          <p:cNvPr id="7" name="Retângulo 3"/>
          <p:cNvSpPr/>
          <p:nvPr/>
        </p:nvSpPr>
        <p:spPr bwMode="auto">
          <a:xfrm>
            <a:off x="3357554" y="3786190"/>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Colaboração</a:t>
            </a:r>
          </a:p>
        </p:txBody>
      </p:sp>
      <p:sp>
        <p:nvSpPr>
          <p:cNvPr id="8" name="Retângulo 4"/>
          <p:cNvSpPr/>
          <p:nvPr/>
        </p:nvSpPr>
        <p:spPr bwMode="auto">
          <a:xfrm>
            <a:off x="3357554" y="4357694"/>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Negociação</a:t>
            </a:r>
          </a:p>
        </p:txBody>
      </p:sp>
      <p:sp>
        <p:nvSpPr>
          <p:cNvPr id="9" name="Retângulo 5"/>
          <p:cNvSpPr/>
          <p:nvPr/>
        </p:nvSpPr>
        <p:spPr bwMode="auto">
          <a:xfrm>
            <a:off x="3357554" y="4929198"/>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“Panos Quentes”</a:t>
            </a:r>
          </a:p>
        </p:txBody>
      </p:sp>
      <p:sp>
        <p:nvSpPr>
          <p:cNvPr id="10" name="Retângulo 6"/>
          <p:cNvSpPr/>
          <p:nvPr/>
        </p:nvSpPr>
        <p:spPr bwMode="auto">
          <a:xfrm>
            <a:off x="3357554" y="5500702"/>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Retirada Estratégica</a:t>
            </a:r>
          </a:p>
        </p:txBody>
      </p:sp>
      <p:sp>
        <p:nvSpPr>
          <p:cNvPr id="11" name="Retângulo 7"/>
          <p:cNvSpPr/>
          <p:nvPr/>
        </p:nvSpPr>
        <p:spPr bwMode="auto">
          <a:xfrm>
            <a:off x="3357554" y="6072206"/>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Força</a:t>
            </a:r>
          </a:p>
        </p:txBody>
      </p:sp>
      <p:sp>
        <p:nvSpPr>
          <p:cNvPr id="12" name="Seta para a direita 8"/>
          <p:cNvSpPr/>
          <p:nvPr/>
        </p:nvSpPr>
        <p:spPr bwMode="auto">
          <a:xfrm>
            <a:off x="2714612" y="4357694"/>
            <a:ext cx="571504" cy="428628"/>
          </a:xfrm>
          <a:prstGeom prst="rightArrow">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endParaRPr lang="pt-BR" b="1" i="0">
              <a:solidFill>
                <a:srgbClr val="FFFF00"/>
              </a:solidFill>
              <a:effectLst>
                <a:outerShdw blurRad="38100" dist="38100" dir="2700000" algn="tl">
                  <a:srgbClr val="000000">
                    <a:alpha val="43137"/>
                  </a:srgbClr>
                </a:outerShdw>
              </a:effectLst>
              <a:latin typeface="Arial" pitchFamily="34" charset="0"/>
            </a:endParaRPr>
          </a:p>
        </p:txBody>
      </p:sp>
      <p:sp>
        <p:nvSpPr>
          <p:cNvPr id="13" name="Retângulo 9"/>
          <p:cNvSpPr>
            <a:spLocks noChangeArrowheads="1"/>
          </p:cNvSpPr>
          <p:nvPr/>
        </p:nvSpPr>
        <p:spPr bwMode="auto">
          <a:xfrm>
            <a:off x="-152400" y="1285875"/>
            <a:ext cx="8867775" cy="646113"/>
          </a:xfrm>
          <a:prstGeom prst="rect">
            <a:avLst/>
          </a:prstGeom>
          <a:solidFill>
            <a:srgbClr val="00B050"/>
          </a:solidFill>
          <a:ln/>
          <a:extLst/>
        </p:spPr>
        <p:style>
          <a:lnRef idx="3">
            <a:schemeClr val="lt1"/>
          </a:lnRef>
          <a:fillRef idx="1">
            <a:schemeClr val="accent3"/>
          </a:fillRef>
          <a:effectRef idx="1">
            <a:schemeClr val="accent3"/>
          </a:effectRef>
          <a:fontRef idx="minor">
            <a:schemeClr val="lt1"/>
          </a:fontRef>
        </p:style>
        <p:txBody>
          <a:bodyPr wrap="square">
            <a:spAutoFit/>
          </a:bodyPr>
          <a:lstStyle/>
          <a:p>
            <a:pPr algn="r" eaLnBrk="0" hangingPunct="0"/>
            <a:r>
              <a:rPr lang="pt-BR" sz="18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“Josefina, que tal comprarmos novas máquinas para a função servidor e usarmos as existentes para as funções cliente?”</a:t>
            </a:r>
          </a:p>
        </p:txBody>
      </p:sp>
    </p:spTree>
    <p:extLst>
      <p:ext uri="{BB962C8B-B14F-4D97-AF65-F5344CB8AC3E}">
        <p14:creationId xmlns:p14="http://schemas.microsoft.com/office/powerpoint/2010/main" xmlns="" val="424996533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TÉCNICAS DE SOLUÇÃO DE CONFLITOS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111</a:t>
            </a:fld>
            <a:endParaRPr lang="en-US" dirty="0"/>
          </a:p>
        </p:txBody>
      </p:sp>
      <p:sp>
        <p:nvSpPr>
          <p:cNvPr id="7" name="Retângulo 3"/>
          <p:cNvSpPr/>
          <p:nvPr/>
        </p:nvSpPr>
        <p:spPr bwMode="auto">
          <a:xfrm>
            <a:off x="3357554" y="3786190"/>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Colaboração</a:t>
            </a:r>
          </a:p>
        </p:txBody>
      </p:sp>
      <p:sp>
        <p:nvSpPr>
          <p:cNvPr id="8" name="Retângulo 4"/>
          <p:cNvSpPr/>
          <p:nvPr/>
        </p:nvSpPr>
        <p:spPr bwMode="auto">
          <a:xfrm>
            <a:off x="3357554" y="4357694"/>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Negociação</a:t>
            </a:r>
          </a:p>
        </p:txBody>
      </p:sp>
      <p:sp>
        <p:nvSpPr>
          <p:cNvPr id="9" name="Retângulo 5"/>
          <p:cNvSpPr/>
          <p:nvPr/>
        </p:nvSpPr>
        <p:spPr bwMode="auto">
          <a:xfrm>
            <a:off x="3357554" y="4929198"/>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“Panos Quentes”</a:t>
            </a:r>
          </a:p>
        </p:txBody>
      </p:sp>
      <p:sp>
        <p:nvSpPr>
          <p:cNvPr id="10" name="Retângulo 6"/>
          <p:cNvSpPr/>
          <p:nvPr/>
        </p:nvSpPr>
        <p:spPr bwMode="auto">
          <a:xfrm>
            <a:off x="3357554" y="5500702"/>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Retirada Estratégica</a:t>
            </a:r>
          </a:p>
        </p:txBody>
      </p:sp>
      <p:sp>
        <p:nvSpPr>
          <p:cNvPr id="11" name="Retângulo 7"/>
          <p:cNvSpPr/>
          <p:nvPr/>
        </p:nvSpPr>
        <p:spPr bwMode="auto">
          <a:xfrm>
            <a:off x="3357554" y="6072206"/>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Força</a:t>
            </a:r>
          </a:p>
        </p:txBody>
      </p:sp>
      <p:sp>
        <p:nvSpPr>
          <p:cNvPr id="12" name="Seta para a direita 8"/>
          <p:cNvSpPr/>
          <p:nvPr/>
        </p:nvSpPr>
        <p:spPr bwMode="auto">
          <a:xfrm>
            <a:off x="2714612" y="5572140"/>
            <a:ext cx="571504" cy="428628"/>
          </a:xfrm>
          <a:prstGeom prst="rightArrow">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endParaRPr lang="pt-BR">
              <a:solidFill>
                <a:srgbClr val="FFFF00"/>
              </a:solidFill>
              <a:effectLst>
                <a:outerShdw blurRad="38100" dist="38100" dir="2700000" algn="tl">
                  <a:srgbClr val="000000">
                    <a:alpha val="43137"/>
                  </a:srgbClr>
                </a:outerShdw>
              </a:effectLst>
              <a:latin typeface="Arial" pitchFamily="34" charset="0"/>
            </a:endParaRPr>
          </a:p>
        </p:txBody>
      </p:sp>
      <p:sp>
        <p:nvSpPr>
          <p:cNvPr id="13" name="Retângulo 9"/>
          <p:cNvSpPr>
            <a:spLocks noChangeArrowheads="1"/>
          </p:cNvSpPr>
          <p:nvPr/>
        </p:nvSpPr>
        <p:spPr bwMode="auto">
          <a:xfrm>
            <a:off x="-228600" y="1285875"/>
            <a:ext cx="8943975" cy="646331"/>
          </a:xfrm>
          <a:prstGeom prst="rect">
            <a:avLst/>
          </a:prstGeom>
          <a:solidFill>
            <a:srgbClr val="00B050"/>
          </a:solidFill>
          <a:ln/>
          <a:extLst/>
        </p:spPr>
        <p:style>
          <a:lnRef idx="3">
            <a:schemeClr val="lt1"/>
          </a:lnRef>
          <a:fillRef idx="1">
            <a:schemeClr val="accent3"/>
          </a:fillRef>
          <a:effectRef idx="1">
            <a:schemeClr val="accent3"/>
          </a:effectRef>
          <a:fontRef idx="minor">
            <a:schemeClr val="lt1"/>
          </a:fontRef>
        </p:style>
        <p:txBody>
          <a:bodyPr wrap="square">
            <a:spAutoFit/>
          </a:bodyPr>
          <a:lstStyle/>
          <a:p>
            <a:pPr algn="r" eaLnBrk="0" hangingPunct="0"/>
            <a:r>
              <a:rPr lang="pt-BR" sz="18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“Como não conseguimos chegar a uma decisão em relação à compra de novas máquinas, teremos que esperar a próxima reunião de acompanhamento, no mês que vem.”</a:t>
            </a:r>
          </a:p>
        </p:txBody>
      </p:sp>
    </p:spTree>
    <p:extLst>
      <p:ext uri="{BB962C8B-B14F-4D97-AF65-F5344CB8AC3E}">
        <p14:creationId xmlns:p14="http://schemas.microsoft.com/office/powerpoint/2010/main" xmlns="" val="424996533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TÉCNICAS DE SOLUÇÃO DE CONFLITOS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112</a:t>
            </a:fld>
            <a:endParaRPr lang="en-US" dirty="0"/>
          </a:p>
        </p:txBody>
      </p:sp>
      <p:sp>
        <p:nvSpPr>
          <p:cNvPr id="15" name="Retângulo 3"/>
          <p:cNvSpPr/>
          <p:nvPr/>
        </p:nvSpPr>
        <p:spPr bwMode="auto">
          <a:xfrm>
            <a:off x="3357554" y="3786190"/>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Colaboração</a:t>
            </a:r>
          </a:p>
        </p:txBody>
      </p:sp>
      <p:sp>
        <p:nvSpPr>
          <p:cNvPr id="16" name="Retângulo 4"/>
          <p:cNvSpPr/>
          <p:nvPr/>
        </p:nvSpPr>
        <p:spPr bwMode="auto">
          <a:xfrm>
            <a:off x="3357554" y="4357694"/>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Negociação</a:t>
            </a:r>
          </a:p>
        </p:txBody>
      </p:sp>
      <p:sp>
        <p:nvSpPr>
          <p:cNvPr id="17" name="Retângulo 5"/>
          <p:cNvSpPr/>
          <p:nvPr/>
        </p:nvSpPr>
        <p:spPr bwMode="auto">
          <a:xfrm>
            <a:off x="3357554" y="4929198"/>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“Panos Quentes”</a:t>
            </a:r>
          </a:p>
        </p:txBody>
      </p:sp>
      <p:sp>
        <p:nvSpPr>
          <p:cNvPr id="18" name="Retângulo 6"/>
          <p:cNvSpPr/>
          <p:nvPr/>
        </p:nvSpPr>
        <p:spPr bwMode="auto">
          <a:xfrm>
            <a:off x="3357554" y="5500702"/>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Retirada Estratégica</a:t>
            </a:r>
          </a:p>
        </p:txBody>
      </p:sp>
      <p:sp>
        <p:nvSpPr>
          <p:cNvPr id="19" name="Retângulo 7"/>
          <p:cNvSpPr/>
          <p:nvPr/>
        </p:nvSpPr>
        <p:spPr bwMode="auto">
          <a:xfrm>
            <a:off x="3357554" y="6072206"/>
            <a:ext cx="6357982" cy="500066"/>
          </a:xfrm>
          <a:prstGeom prst="rect">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r>
              <a:rPr lang="pt-BR" b="1" dirty="0">
                <a:solidFill>
                  <a:srgbClr val="FFFF00"/>
                </a:solidFill>
                <a:effectLst>
                  <a:outerShdw blurRad="38100" dist="38100" dir="2700000" algn="tl">
                    <a:srgbClr val="000000">
                      <a:alpha val="43137"/>
                    </a:srgbClr>
                  </a:outerShdw>
                </a:effectLst>
              </a:rPr>
              <a:t>  Força</a:t>
            </a:r>
          </a:p>
        </p:txBody>
      </p:sp>
      <p:sp>
        <p:nvSpPr>
          <p:cNvPr id="20" name="Seta para a direita 8"/>
          <p:cNvSpPr/>
          <p:nvPr/>
        </p:nvSpPr>
        <p:spPr bwMode="auto">
          <a:xfrm>
            <a:off x="2714612" y="6143644"/>
            <a:ext cx="571504" cy="428628"/>
          </a:xfrm>
          <a:prstGeom prst="rightArrow">
            <a:avLst/>
          </a:prstGeom>
          <a:solidFill>
            <a:srgbClr val="00B050"/>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endParaRPr lang="pt-BR" b="1">
              <a:solidFill>
                <a:srgbClr val="FFFF00"/>
              </a:solidFill>
              <a:effectLst>
                <a:outerShdw blurRad="38100" dist="38100" dir="2700000" algn="tl">
                  <a:srgbClr val="000000">
                    <a:alpha val="43137"/>
                  </a:srgbClr>
                </a:outerShdw>
              </a:effectLst>
              <a:latin typeface="Arial" pitchFamily="34" charset="0"/>
            </a:endParaRPr>
          </a:p>
        </p:txBody>
      </p:sp>
      <p:sp>
        <p:nvSpPr>
          <p:cNvPr id="21" name="Retângulo 9"/>
          <p:cNvSpPr>
            <a:spLocks noChangeArrowheads="1"/>
          </p:cNvSpPr>
          <p:nvPr/>
        </p:nvSpPr>
        <p:spPr bwMode="auto">
          <a:xfrm>
            <a:off x="-228600" y="1285875"/>
            <a:ext cx="8943975" cy="646113"/>
          </a:xfrm>
          <a:prstGeom prst="rect">
            <a:avLst/>
          </a:prstGeom>
          <a:solidFill>
            <a:srgbClr val="00B050"/>
          </a:solidFill>
          <a:ln/>
          <a:extLst/>
        </p:spPr>
        <p:style>
          <a:lnRef idx="3">
            <a:schemeClr val="lt1"/>
          </a:lnRef>
          <a:fillRef idx="1">
            <a:schemeClr val="accent3"/>
          </a:fillRef>
          <a:effectRef idx="1">
            <a:schemeClr val="accent3"/>
          </a:effectRef>
          <a:fontRef idx="minor">
            <a:schemeClr val="lt1"/>
          </a:fontRef>
        </p:style>
        <p:txBody>
          <a:bodyPr wrap="square">
            <a:spAutoFit/>
          </a:bodyPr>
          <a:lstStyle/>
          <a:p>
            <a:pPr algn="r" eaLnBrk="0" hangingPunct="0"/>
            <a:r>
              <a:rPr lang="pt-BR" sz="1800" b="1">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“Já conversamos o suficiente sobre comprar novos equipamentos. Defini que não vamos comprá-los e fim.”</a:t>
            </a:r>
          </a:p>
        </p:txBody>
      </p:sp>
    </p:spTree>
    <p:extLst>
      <p:ext uri="{BB962C8B-B14F-4D97-AF65-F5344CB8AC3E}">
        <p14:creationId xmlns:p14="http://schemas.microsoft.com/office/powerpoint/2010/main" xmlns="" val="424996533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ATIVIDADE</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113</a:t>
            </a:fld>
            <a:endParaRPr lang="en-US" dirty="0"/>
          </a:p>
        </p:txBody>
      </p:sp>
      <p:sp>
        <p:nvSpPr>
          <p:cNvPr id="5" name="Forma livre 6"/>
          <p:cNvSpPr>
            <a:spLocks noGrp="1"/>
          </p:cNvSpPr>
          <p:nvPr>
            <p:ph sz="quarter" idx="1"/>
          </p:nvPr>
        </p:nvSpPr>
        <p:spPr>
          <a:xfrm>
            <a:off x="685800" y="1676400"/>
            <a:ext cx="7696200" cy="38100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0" lvl="1" indent="0" defTabSz="1066800">
              <a:buNone/>
            </a:pPr>
            <a:r>
              <a:rPr lang="pt-BR" sz="3200" dirty="0" smtClean="0">
                <a:effectLst>
                  <a:outerShdw blurRad="38100" dist="38100" dir="2700000" algn="tl">
                    <a:srgbClr val="000000">
                      <a:alpha val="43137"/>
                    </a:srgbClr>
                  </a:outerShdw>
                </a:effectLst>
                <a:cs typeface="Arial" charset="0"/>
              </a:rPr>
              <a:t>Gerenciamento de Conflitos</a:t>
            </a:r>
          </a:p>
          <a:p>
            <a:pPr marL="514350" lvl="1" indent="-514350" defTabSz="1066800">
              <a:buFont typeface="+mj-lt"/>
              <a:buAutoNum type="arabicParenR"/>
            </a:pPr>
            <a:r>
              <a:rPr lang="pt-BR" sz="3200" b="1" i="1" dirty="0" smtClean="0">
                <a:solidFill>
                  <a:srgbClr val="FFFF00"/>
                </a:solidFill>
                <a:effectLst>
                  <a:outerShdw blurRad="38100" dist="38100" dir="2700000" algn="tl">
                    <a:srgbClr val="000000">
                      <a:alpha val="43137"/>
                    </a:srgbClr>
                  </a:outerShdw>
                </a:effectLst>
                <a:cs typeface="Arial" charset="0"/>
              </a:rPr>
              <a:t>Exercício Situacional</a:t>
            </a:r>
          </a:p>
          <a:p>
            <a:pPr marL="514350" lvl="1" indent="-514350" defTabSz="1066800">
              <a:buFont typeface="+mj-lt"/>
              <a:buAutoNum type="arabicParenR"/>
            </a:pPr>
            <a:r>
              <a:rPr lang="pt-BR" sz="3200" dirty="0" smtClean="0">
                <a:effectLst>
                  <a:outerShdw blurRad="38100" dist="38100" dir="2700000" algn="tl">
                    <a:srgbClr val="000000">
                      <a:alpha val="43137"/>
                    </a:srgbClr>
                  </a:outerShdw>
                </a:effectLst>
                <a:cs typeface="Arial" charset="0"/>
              </a:rPr>
              <a:t>Artigos Sobre Conflito</a:t>
            </a:r>
          </a:p>
          <a:p>
            <a:pPr marL="788987" lvl="2" indent="-514350" defTabSz="1066800">
              <a:buFont typeface="+mj-lt"/>
              <a:buAutoNum type="alphaLcParenR"/>
            </a:pPr>
            <a:r>
              <a:rPr lang="pt-BR" sz="2800" b="1" i="1" dirty="0" smtClean="0">
                <a:solidFill>
                  <a:srgbClr val="FFFF00"/>
                </a:solidFill>
                <a:effectLst>
                  <a:outerShdw blurRad="38100" dist="38100" dir="2700000" algn="tl">
                    <a:srgbClr val="000000">
                      <a:alpha val="43137"/>
                    </a:srgbClr>
                  </a:outerShdw>
                </a:effectLst>
                <a:cs typeface="Arial" charset="0"/>
              </a:rPr>
              <a:t>Gestão de Conflitos e Negociação;</a:t>
            </a:r>
          </a:p>
          <a:p>
            <a:pPr marL="788987" lvl="2" indent="-514350" defTabSz="1066800">
              <a:buFont typeface="+mj-lt"/>
              <a:buAutoNum type="alphaLcParenR"/>
            </a:pPr>
            <a:r>
              <a:rPr lang="pt-BR" sz="2800" dirty="0" smtClean="0">
                <a:effectLst>
                  <a:outerShdw blurRad="38100" dist="38100" dir="2700000" algn="tl">
                    <a:srgbClr val="000000">
                      <a:alpha val="43137"/>
                    </a:srgbClr>
                  </a:outerShdw>
                </a:effectLst>
                <a:cs typeface="Arial" charset="0"/>
              </a:rPr>
              <a:t>A Necessidade do Negativo</a:t>
            </a:r>
          </a:p>
          <a:p>
            <a:pPr marL="788987" lvl="2" indent="-514350" defTabSz="1066800">
              <a:buFont typeface="+mj-lt"/>
              <a:buAutoNum type="alphaLcParenR"/>
            </a:pPr>
            <a:endParaRPr lang="pt-BR" sz="2800" b="1" i="1" dirty="0">
              <a:solidFill>
                <a:srgbClr val="FFFF00"/>
              </a:solidFill>
              <a:effectLst>
                <a:outerShdw blurRad="38100" dist="38100" dir="2700000" algn="tl">
                  <a:srgbClr val="000000">
                    <a:alpha val="43137"/>
                  </a:srgbClr>
                </a:outerShdw>
              </a:effectLst>
              <a:cs typeface="Arial" charset="0"/>
            </a:endParaRPr>
          </a:p>
          <a:p>
            <a:pPr marL="788987" lvl="2" indent="-514350" defTabSz="1066800">
              <a:buFont typeface="+mj-lt"/>
              <a:buAutoNum type="alphaLcParenR"/>
            </a:pPr>
            <a:endParaRPr lang="en-US"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426099463"/>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eam"/>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1234477" y="0"/>
            <a:ext cx="10389363" cy="693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pt-BR" dirty="0"/>
              <a:t>4</a:t>
            </a:r>
            <a:r>
              <a:rPr lang="pt-BR" dirty="0" smtClean="0"/>
              <a:t>) DIDÁTICA</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114</a:t>
            </a:fld>
            <a:endParaRPr lang="en-US" dirty="0"/>
          </a:p>
        </p:txBody>
      </p:sp>
    </p:spTree>
    <p:extLst>
      <p:ext uri="{BB962C8B-B14F-4D97-AF65-F5344CB8AC3E}">
        <p14:creationId xmlns:p14="http://schemas.microsoft.com/office/powerpoint/2010/main" xmlns="" val="173819736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LÍDER E EDUCADOR</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115</a:t>
            </a:fld>
            <a:endParaRPr lang="en-US" dirty="0"/>
          </a:p>
        </p:txBody>
      </p:sp>
      <p:sp>
        <p:nvSpPr>
          <p:cNvPr id="5" name="Forma livre 6"/>
          <p:cNvSpPr/>
          <p:nvPr/>
        </p:nvSpPr>
        <p:spPr>
          <a:xfrm>
            <a:off x="838200" y="1524000"/>
            <a:ext cx="7848600" cy="3896072"/>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85750" lvl="1" indent="-285750" defTabSz="1066800">
              <a:buFont typeface="Arial" pitchFamily="34" charset="0"/>
              <a:buChar char="•"/>
            </a:pPr>
            <a:r>
              <a:rPr lang="pt-BR" b="1" dirty="0">
                <a:solidFill>
                  <a:srgbClr val="FFFF00"/>
                </a:solidFill>
                <a:effectLst>
                  <a:outerShdw blurRad="38100" dist="38100" dir="2700000" algn="tl">
                    <a:srgbClr val="000000">
                      <a:alpha val="43137"/>
                    </a:srgbClr>
                  </a:outerShdw>
                </a:effectLst>
                <a:cs typeface="Arial" charset="0"/>
              </a:rPr>
              <a:t>Compartilhar conhecimento;</a:t>
            </a:r>
          </a:p>
          <a:p>
            <a:pPr marL="285750" lvl="1" indent="-285750" defTabSz="1066800">
              <a:buFont typeface="Arial" pitchFamily="34" charset="0"/>
              <a:buChar char="•"/>
            </a:pPr>
            <a:endParaRPr lang="pt-BR" b="1" dirty="0">
              <a:solidFill>
                <a:srgbClr val="FFFF00"/>
              </a:solidFill>
              <a:effectLst>
                <a:outerShdw blurRad="38100" dist="38100" dir="2700000" algn="tl">
                  <a:srgbClr val="000000">
                    <a:alpha val="43137"/>
                  </a:srgbClr>
                </a:outerShdw>
              </a:effectLst>
              <a:cs typeface="Arial" charset="0"/>
            </a:endParaRPr>
          </a:p>
          <a:p>
            <a:pPr marL="285750" lvl="1" indent="-285750" defTabSz="1066800">
              <a:buFont typeface="Arial" pitchFamily="34" charset="0"/>
              <a:buChar char="•"/>
            </a:pPr>
            <a:r>
              <a:rPr lang="pt-BR" b="1" dirty="0">
                <a:solidFill>
                  <a:srgbClr val="FFFF00"/>
                </a:solidFill>
                <a:effectLst>
                  <a:outerShdw blurRad="38100" dist="38100" dir="2700000" algn="tl">
                    <a:srgbClr val="000000">
                      <a:alpha val="43137"/>
                    </a:srgbClr>
                  </a:outerShdw>
                </a:effectLst>
                <a:cs typeface="Arial" charset="0"/>
              </a:rPr>
              <a:t>Estimular a autonomia facilita a liderança;</a:t>
            </a:r>
          </a:p>
          <a:p>
            <a:pPr marL="285750" lvl="1" indent="-285750" defTabSz="1066800">
              <a:buFont typeface="Arial" pitchFamily="34" charset="0"/>
              <a:buChar char="•"/>
            </a:pPr>
            <a:endParaRPr lang="pt-BR" b="1" dirty="0">
              <a:solidFill>
                <a:srgbClr val="FFFF00"/>
              </a:solidFill>
              <a:effectLst>
                <a:outerShdw blurRad="38100" dist="38100" dir="2700000" algn="tl">
                  <a:srgbClr val="000000">
                    <a:alpha val="43137"/>
                  </a:srgbClr>
                </a:outerShdw>
              </a:effectLst>
              <a:cs typeface="Arial" charset="0"/>
            </a:endParaRPr>
          </a:p>
          <a:p>
            <a:pPr marL="285750" lvl="1" indent="-285750" defTabSz="1066800">
              <a:buFont typeface="Arial" pitchFamily="34" charset="0"/>
              <a:buChar char="•"/>
            </a:pPr>
            <a:r>
              <a:rPr lang="pt-BR" b="1" dirty="0">
                <a:solidFill>
                  <a:srgbClr val="FFFF00"/>
                </a:solidFill>
                <a:effectLst>
                  <a:outerShdw blurRad="38100" dist="38100" dir="2700000" algn="tl">
                    <a:srgbClr val="000000">
                      <a:alpha val="43137"/>
                    </a:srgbClr>
                  </a:outerShdw>
                </a:effectLst>
                <a:cs typeface="Arial" charset="0"/>
              </a:rPr>
              <a:t>Ensinar é bom para os dois lados</a:t>
            </a:r>
            <a:r>
              <a:rPr lang="pt-BR" b="1" dirty="0" smtClean="0">
                <a:solidFill>
                  <a:srgbClr val="FFFF00"/>
                </a:solidFill>
                <a:effectLst>
                  <a:outerShdw blurRad="38100" dist="38100" dir="2700000" algn="tl">
                    <a:srgbClr val="000000">
                      <a:alpha val="43137"/>
                    </a:srgbClr>
                  </a:outerShdw>
                </a:effectLst>
                <a:cs typeface="Arial" charset="0"/>
              </a:rPr>
              <a:t>;</a:t>
            </a:r>
          </a:p>
          <a:p>
            <a:pPr marL="285750" lvl="1" indent="-285750" defTabSz="1066800">
              <a:buFont typeface="Arial" pitchFamily="34" charset="0"/>
              <a:buChar char="•"/>
            </a:pPr>
            <a:endParaRPr lang="pt-BR" b="1" dirty="0">
              <a:solidFill>
                <a:srgbClr val="FFFF00"/>
              </a:solidFill>
              <a:effectLst>
                <a:outerShdw blurRad="38100" dist="38100" dir="2700000" algn="tl">
                  <a:srgbClr val="000000">
                    <a:alpha val="43137"/>
                  </a:srgbClr>
                </a:outerShdw>
              </a:effectLst>
              <a:cs typeface="Arial" charset="0"/>
            </a:endParaRPr>
          </a:p>
          <a:p>
            <a:pPr marL="285750" lvl="1" indent="-285750" defTabSz="1066800">
              <a:buFont typeface="Arial" pitchFamily="34" charset="0"/>
              <a:buChar char="•"/>
            </a:pPr>
            <a:endParaRPr lang="pt-BR" b="1" dirty="0" smtClean="0">
              <a:solidFill>
                <a:srgbClr val="FFFF00"/>
              </a:solidFill>
              <a:effectLst>
                <a:outerShdw blurRad="38100" dist="38100" dir="2700000" algn="tl">
                  <a:srgbClr val="000000">
                    <a:alpha val="43137"/>
                  </a:srgbClr>
                </a:outerShdw>
              </a:effectLst>
              <a:cs typeface="Arial" charset="0"/>
            </a:endParaRPr>
          </a:p>
          <a:p>
            <a:pPr marL="0" lvl="1" defTabSz="1066800"/>
            <a:r>
              <a:rPr lang="pt-BR" sz="2000" b="1" dirty="0" smtClean="0">
                <a:solidFill>
                  <a:srgbClr val="FFFF00"/>
                </a:solidFill>
                <a:effectLst>
                  <a:outerShdw blurRad="38100" dist="38100" dir="2700000" algn="tl">
                    <a:srgbClr val="000000">
                      <a:alpha val="43137"/>
                    </a:srgbClr>
                  </a:outerShdw>
                </a:effectLst>
                <a:cs typeface="Arial" charset="0"/>
              </a:rPr>
              <a:t>	História: A filosofia do Camelo</a:t>
            </a:r>
            <a:endParaRPr lang="pt-BR" sz="2000" b="1" dirty="0">
              <a:solidFill>
                <a:srgbClr val="FFFF00"/>
              </a:solidFill>
              <a:effectLst>
                <a:outerShdw blurRad="38100" dist="38100" dir="2700000" algn="tl">
                  <a:srgbClr val="000000">
                    <a:alpha val="43137"/>
                  </a:srgbClr>
                </a:outerShdw>
              </a:effectLst>
              <a:cs typeface="Arial" charset="0"/>
            </a:endParaRPr>
          </a:p>
        </p:txBody>
      </p:sp>
    </p:spTree>
    <p:extLst>
      <p:ext uri="{BB962C8B-B14F-4D97-AF65-F5344CB8AC3E}">
        <p14:creationId xmlns:p14="http://schemas.microsoft.com/office/powerpoint/2010/main" xmlns="" val="24000074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COACHING</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116</a:t>
            </a:fld>
            <a:endParaRPr lang="en-US" dirty="0"/>
          </a:p>
        </p:txBody>
      </p:sp>
      <p:sp>
        <p:nvSpPr>
          <p:cNvPr id="5" name="Forma livre 6"/>
          <p:cNvSpPr>
            <a:spLocks noGrp="1"/>
          </p:cNvSpPr>
          <p:nvPr>
            <p:ph sz="quarter" idx="1"/>
          </p:nvPr>
        </p:nvSpPr>
        <p:spPr>
          <a:xfrm>
            <a:off x="228600" y="1219200"/>
            <a:ext cx="8686800" cy="24384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0" lvl="1" indent="0" algn="ctr" defTabSz="1066800">
              <a:buNone/>
            </a:pPr>
            <a:r>
              <a:rPr lang="pt-BR" sz="2000" u="sng" dirty="0" smtClean="0">
                <a:effectLst>
                  <a:outerShdw blurRad="38100" dist="38100" dir="2700000" algn="tl">
                    <a:srgbClr val="000000">
                      <a:alpha val="43137"/>
                    </a:srgbClr>
                  </a:outerShdw>
                </a:effectLst>
                <a:cs typeface="Arial" charset="0"/>
              </a:rPr>
              <a:t>Coaching</a:t>
            </a:r>
            <a:r>
              <a:rPr lang="pt-BR" sz="2000" dirty="0" smtClean="0">
                <a:effectLst>
                  <a:outerShdw blurRad="38100" dist="38100" dir="2700000" algn="tl">
                    <a:srgbClr val="000000">
                      <a:alpha val="43137"/>
                    </a:srgbClr>
                  </a:outerShdw>
                </a:effectLst>
                <a:cs typeface="Arial" charset="0"/>
              </a:rPr>
              <a:t> </a:t>
            </a:r>
            <a:r>
              <a:rPr lang="pt-BR" sz="2000" dirty="0">
                <a:effectLst>
                  <a:outerShdw blurRad="38100" dist="38100" dir="2700000" algn="tl">
                    <a:srgbClr val="000000">
                      <a:alpha val="43137"/>
                    </a:srgbClr>
                  </a:outerShdw>
                </a:effectLst>
                <a:cs typeface="Arial" charset="0"/>
              </a:rPr>
              <a:t>é um processo, com início, meio e fim, definido em comum acordo entre o coach e o coachee de acordo com a meta desejada pelo coachee, onde o coach apoia o coachee na busca de realizar metas de curto, médio e longo prazo, através da identificação e uso das próprias competências desenvolvidas, como também do reconhecimento e superação de suas fragilidades.</a:t>
            </a:r>
            <a:endParaRPr lang="en-US" sz="18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815876938"/>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COACHING</a:t>
            </a:r>
            <a:endParaRPr lang="en-US" dirty="0"/>
          </a:p>
        </p:txBody>
      </p:sp>
      <p:sp>
        <p:nvSpPr>
          <p:cNvPr id="3" name="Content Placeholder 2"/>
          <p:cNvSpPr>
            <a:spLocks noGrp="1"/>
          </p:cNvSpPr>
          <p:nvPr>
            <p:ph sz="quarter" idx="1"/>
          </p:nvPr>
        </p:nvSpPr>
        <p:spPr/>
        <p:txBody>
          <a:bodyPr/>
          <a:lstStyle/>
          <a:p>
            <a:r>
              <a:rPr lang="pt-BR" dirty="0" smtClean="0"/>
              <a:t>Filme “Chamas da Vingança”</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117</a:t>
            </a:fld>
            <a:endParaRPr lang="en-US" dirty="0"/>
          </a:p>
        </p:txBody>
      </p:sp>
    </p:spTree>
    <p:extLst>
      <p:ext uri="{BB962C8B-B14F-4D97-AF65-F5344CB8AC3E}">
        <p14:creationId xmlns:p14="http://schemas.microsoft.com/office/powerpoint/2010/main" xmlns="" val="253895115"/>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MENTORIZAÇÃO</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118</a:t>
            </a:fld>
            <a:endParaRPr lang="en-US" dirty="0"/>
          </a:p>
        </p:txBody>
      </p:sp>
      <p:sp>
        <p:nvSpPr>
          <p:cNvPr id="5" name="Forma livre 6"/>
          <p:cNvSpPr/>
          <p:nvPr/>
        </p:nvSpPr>
        <p:spPr>
          <a:xfrm>
            <a:off x="467544" y="1219200"/>
            <a:ext cx="8143056" cy="2295872"/>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0" lvl="1" defTabSz="1066800"/>
            <a:r>
              <a:rPr lang="pt-BR" sz="1800" b="1" dirty="0">
                <a:solidFill>
                  <a:srgbClr val="FFFF00"/>
                </a:solidFill>
                <a:effectLst>
                  <a:outerShdw blurRad="38100" dist="38100" dir="2700000" algn="tl">
                    <a:srgbClr val="000000">
                      <a:alpha val="43137"/>
                    </a:srgbClr>
                  </a:outerShdw>
                </a:effectLst>
              </a:rPr>
              <a:t>Mentoring é quando um colega senior, considerado mais entendido e possuidor de mais conhecimento da empresa, dá conselhos e atua como modelo. O mentoring envolve discussões amplas, que podem não se limitar apenas ao contexto de trabalho. O mentor é um patrocinador, com grande experiência profissional no campo de trabalho de seu cliente.</a:t>
            </a:r>
            <a:endParaRPr lang="en-US" sz="1800" b="1" i="1" dirty="0">
              <a:solidFill>
                <a:srgbClr val="FFFF00"/>
              </a:solidFill>
              <a:effectLst>
                <a:outerShdw blurRad="38100" dist="38100" dir="2700000" algn="tl">
                  <a:srgbClr val="000000">
                    <a:alpha val="43137"/>
                  </a:srgbClr>
                </a:outerShdw>
              </a:effectLst>
            </a:endParaRPr>
          </a:p>
        </p:txBody>
      </p:sp>
      <p:pic>
        <p:nvPicPr>
          <p:cNvPr id="6" name="Imagem 5" descr="the_boss.png"/>
          <p:cNvPicPr>
            <a:picLocks noChangeAspect="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3657600" y="3552825"/>
            <a:ext cx="3333750" cy="333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956760368"/>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MENTORIZAÇÃO</a:t>
            </a:r>
            <a:endParaRPr lang="en-US" dirty="0"/>
          </a:p>
        </p:txBody>
      </p:sp>
      <p:sp>
        <p:nvSpPr>
          <p:cNvPr id="3" name="Content Placeholder 2"/>
          <p:cNvSpPr>
            <a:spLocks noGrp="1"/>
          </p:cNvSpPr>
          <p:nvPr>
            <p:ph sz="quarter" idx="1"/>
          </p:nvPr>
        </p:nvSpPr>
        <p:spPr/>
        <p:txBody>
          <a:bodyPr/>
          <a:lstStyle/>
          <a:p>
            <a:r>
              <a:rPr lang="pt-BR" dirty="0" smtClean="0"/>
              <a:t>Filme “Deu Zebra”</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119</a:t>
            </a:fld>
            <a:endParaRPr lang="en-US" dirty="0"/>
          </a:p>
        </p:txBody>
      </p:sp>
    </p:spTree>
    <p:extLst>
      <p:ext uri="{BB962C8B-B14F-4D97-AF65-F5344CB8AC3E}">
        <p14:creationId xmlns:p14="http://schemas.microsoft.com/office/powerpoint/2010/main" xmlns="" val="102329966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 QUE DEFINE UM LÍDER?</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12</a:t>
            </a:fld>
            <a:endParaRPr lang="en-US" dirty="0"/>
          </a:p>
        </p:txBody>
      </p:sp>
      <p:sp>
        <p:nvSpPr>
          <p:cNvPr id="5" name="Forma livre 7"/>
          <p:cNvSpPr/>
          <p:nvPr/>
        </p:nvSpPr>
        <p:spPr>
          <a:xfrm>
            <a:off x="304800" y="1066800"/>
            <a:ext cx="8534400" cy="5181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en-US" b="1" dirty="0" smtClean="0">
                <a:solidFill>
                  <a:srgbClr val="FFFF00"/>
                </a:solidFill>
                <a:effectLst>
                  <a:outerShdw blurRad="38100" dist="38100" dir="2700000" algn="tl">
                    <a:srgbClr val="000000">
                      <a:alpha val="43137"/>
                    </a:srgbClr>
                  </a:outerShdw>
                </a:effectLst>
                <a:cs typeface="Arial" charset="0"/>
              </a:rPr>
              <a:t>O professor </a:t>
            </a:r>
            <a:r>
              <a:rPr lang="en-US" b="1" dirty="0">
                <a:solidFill>
                  <a:srgbClr val="FFFF00"/>
                </a:solidFill>
                <a:effectLst>
                  <a:outerShdw blurRad="38100" dist="38100" dir="2700000" algn="tl">
                    <a:srgbClr val="000000">
                      <a:alpha val="43137"/>
                    </a:srgbClr>
                  </a:outerShdw>
                </a:effectLst>
                <a:cs typeface="Arial" charset="0"/>
              </a:rPr>
              <a:t>de </a:t>
            </a:r>
            <a:r>
              <a:rPr lang="en-US" b="1" dirty="0" err="1">
                <a:solidFill>
                  <a:srgbClr val="FFFF00"/>
                </a:solidFill>
                <a:effectLst>
                  <a:outerShdw blurRad="38100" dist="38100" dir="2700000" algn="tl">
                    <a:srgbClr val="000000">
                      <a:alpha val="43137"/>
                    </a:srgbClr>
                  </a:outerShdw>
                </a:effectLst>
                <a:cs typeface="Arial" charset="0"/>
              </a:rPr>
              <a:t>Liderança</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na</a:t>
            </a:r>
            <a:r>
              <a:rPr lang="en-US" b="1" dirty="0">
                <a:solidFill>
                  <a:srgbClr val="FFFF00"/>
                </a:solidFill>
                <a:effectLst>
                  <a:outerShdw blurRad="38100" dist="38100" dir="2700000" algn="tl">
                    <a:srgbClr val="000000">
                      <a:alpha val="43137"/>
                    </a:srgbClr>
                  </a:outerShdw>
                </a:effectLst>
                <a:cs typeface="Arial" charset="0"/>
              </a:rPr>
              <a:t> Harvard Business School, Bill George </a:t>
            </a:r>
            <a:r>
              <a:rPr lang="en-US" b="1" dirty="0" err="1">
                <a:solidFill>
                  <a:srgbClr val="FFFF00"/>
                </a:solidFill>
                <a:effectLst>
                  <a:outerShdw blurRad="38100" dist="38100" dir="2700000" algn="tl">
                    <a:srgbClr val="000000">
                      <a:alpha val="43137"/>
                    </a:srgbClr>
                  </a:outerShdw>
                </a:effectLst>
                <a:cs typeface="Arial" charset="0"/>
              </a:rPr>
              <a:t>explicou</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que</a:t>
            </a:r>
            <a:r>
              <a:rPr lang="en-US" b="1" dirty="0">
                <a:solidFill>
                  <a:srgbClr val="FFFF00"/>
                </a:solidFill>
                <a:effectLst>
                  <a:outerShdw blurRad="38100" dist="38100" dir="2700000" algn="tl">
                    <a:srgbClr val="000000">
                      <a:alpha val="43137"/>
                    </a:srgbClr>
                  </a:outerShdw>
                </a:effectLst>
                <a:cs typeface="Arial" charset="0"/>
              </a:rPr>
              <a:t> </a:t>
            </a:r>
            <a:r>
              <a:rPr lang="en-US" b="1" dirty="0" err="1" smtClean="0">
                <a:solidFill>
                  <a:srgbClr val="FFFF00"/>
                </a:solidFill>
                <a:effectLst>
                  <a:outerShdw blurRad="38100" dist="38100" dir="2700000" algn="tl">
                    <a:srgbClr val="000000">
                      <a:alpha val="43137"/>
                    </a:srgbClr>
                  </a:outerShdw>
                </a:effectLst>
                <a:cs typeface="Arial" charset="0"/>
              </a:rPr>
              <a:t>existem</a:t>
            </a:r>
            <a:r>
              <a:rPr lang="en-US" b="1" dirty="0" smtClean="0">
                <a:solidFill>
                  <a:srgbClr val="FFFF00"/>
                </a:solidFill>
                <a:effectLst>
                  <a:outerShdw blurRad="38100" dist="38100" dir="2700000" algn="tl">
                    <a:srgbClr val="000000">
                      <a:alpha val="43137"/>
                    </a:srgbClr>
                  </a:outerShdw>
                </a:effectLst>
                <a:cs typeface="Arial" charset="0"/>
              </a:rPr>
              <a:t> </a:t>
            </a:r>
            <a:r>
              <a:rPr lang="en-US" b="1" dirty="0" err="1" smtClean="0">
                <a:solidFill>
                  <a:srgbClr val="FFFF00"/>
                </a:solidFill>
                <a:effectLst>
                  <a:outerShdw blurRad="38100" dist="38100" dir="2700000" algn="tl">
                    <a:srgbClr val="000000">
                      <a:alpha val="43137"/>
                    </a:srgbClr>
                  </a:outerShdw>
                </a:effectLst>
                <a:cs typeface="Arial" charset="0"/>
              </a:rPr>
              <a:t>três</a:t>
            </a:r>
            <a:r>
              <a:rPr lang="en-US" b="1" dirty="0" smtClean="0">
                <a:solidFill>
                  <a:srgbClr val="FFFF00"/>
                </a:solidFill>
                <a:effectLst>
                  <a:outerShdw blurRad="38100" dist="38100" dir="2700000" algn="tl">
                    <a:srgbClr val="000000">
                      <a:alpha val="43137"/>
                    </a:srgbClr>
                  </a:outerShdw>
                </a:effectLst>
                <a:cs typeface="Arial" charset="0"/>
              </a:rPr>
              <a:t> </a:t>
            </a:r>
            <a:r>
              <a:rPr lang="en-US" b="1" dirty="0" err="1" smtClean="0">
                <a:solidFill>
                  <a:srgbClr val="FFFF00"/>
                </a:solidFill>
                <a:effectLst>
                  <a:outerShdw blurRad="38100" dist="38100" dir="2700000" algn="tl">
                    <a:srgbClr val="000000">
                      <a:alpha val="43137"/>
                    </a:srgbClr>
                  </a:outerShdw>
                </a:effectLst>
                <a:cs typeface="Arial" charset="0"/>
              </a:rPr>
              <a:t>qualidades</a:t>
            </a:r>
            <a:r>
              <a:rPr lang="en-US" b="1" dirty="0">
                <a:solidFill>
                  <a:srgbClr val="FFFF00"/>
                </a:solidFill>
                <a:effectLst>
                  <a:outerShdw blurRad="38100" dist="38100" dir="2700000" algn="tl">
                    <a:srgbClr val="000000">
                      <a:alpha val="43137"/>
                    </a:srgbClr>
                  </a:outerShdw>
                </a:effectLst>
                <a:cs typeface="Arial" charset="0"/>
              </a:rPr>
              <a:t>:</a:t>
            </a:r>
            <a:endParaRPr lang="en-US" b="1" dirty="0" smtClean="0">
              <a:solidFill>
                <a:srgbClr val="FFFF00"/>
              </a:solidFill>
              <a:effectLst>
                <a:outerShdw blurRad="38100" dist="38100" dir="2700000" algn="tl">
                  <a:srgbClr val="000000">
                    <a:alpha val="43137"/>
                  </a:srgbClr>
                </a:outerShdw>
              </a:effectLst>
              <a:cs typeface="Arial" charset="0"/>
            </a:endParaRPr>
          </a:p>
          <a:p>
            <a:pPr lvl="1" indent="-457200" defTabSz="1066800">
              <a:buFont typeface="+mj-lt"/>
              <a:buAutoNum type="arabicPeriod"/>
            </a:pPr>
            <a:r>
              <a:rPr lang="en-US" b="1" dirty="0" err="1" smtClean="0">
                <a:solidFill>
                  <a:srgbClr val="FFFF00"/>
                </a:solidFill>
                <a:effectLst>
                  <a:outerShdw blurRad="38100" dist="38100" dir="2700000" algn="tl">
                    <a:srgbClr val="000000">
                      <a:alpha val="43137"/>
                    </a:srgbClr>
                  </a:outerShdw>
                </a:effectLst>
                <a:cs typeface="Arial" charset="0"/>
              </a:rPr>
              <a:t>Em</a:t>
            </a:r>
            <a:r>
              <a:rPr lang="en-US" b="1" dirty="0" smtClean="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primeiro</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lugar</a:t>
            </a:r>
            <a:r>
              <a:rPr lang="en-US" b="1" dirty="0">
                <a:solidFill>
                  <a:srgbClr val="FFFF00"/>
                </a:solidFill>
                <a:effectLst>
                  <a:outerShdw blurRad="38100" dist="38100" dir="2700000" algn="tl">
                    <a:srgbClr val="000000">
                      <a:alpha val="43137"/>
                    </a:srgbClr>
                  </a:outerShdw>
                </a:effectLst>
                <a:cs typeface="Arial" charset="0"/>
              </a:rPr>
              <a:t>, o </a:t>
            </a:r>
            <a:r>
              <a:rPr lang="en-US" b="1" dirty="0" err="1">
                <a:solidFill>
                  <a:srgbClr val="FFFF00"/>
                </a:solidFill>
                <a:effectLst>
                  <a:outerShdw blurRad="38100" dist="38100" dir="2700000" algn="tl">
                    <a:srgbClr val="000000">
                      <a:alpha val="43137"/>
                    </a:srgbClr>
                  </a:outerShdw>
                </a:effectLst>
                <a:cs typeface="Arial" charset="0"/>
              </a:rPr>
              <a:t>líder</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preciso</a:t>
            </a:r>
            <a:r>
              <a:rPr lang="en-US" b="1" dirty="0">
                <a:solidFill>
                  <a:srgbClr val="FFFF00"/>
                </a:solidFill>
                <a:effectLst>
                  <a:outerShdw blurRad="38100" dist="38100" dir="2700000" algn="tl">
                    <a:srgbClr val="000000">
                      <a:alpha val="43137"/>
                    </a:srgbClr>
                  </a:outerShdw>
                </a:effectLst>
                <a:cs typeface="Arial" charset="0"/>
              </a:rPr>
              <a:t> saber </a:t>
            </a:r>
            <a:r>
              <a:rPr lang="en-US" b="1" dirty="0" err="1">
                <a:solidFill>
                  <a:srgbClr val="FFFF00"/>
                </a:solidFill>
                <a:effectLst>
                  <a:outerShdw blurRad="38100" dist="38100" dir="2700000" algn="tl">
                    <a:srgbClr val="000000">
                      <a:alpha val="43137"/>
                    </a:srgbClr>
                  </a:outerShdw>
                </a:effectLst>
                <a:cs typeface="Arial" charset="0"/>
              </a:rPr>
              <a:t>aonde</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vai</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Ou</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seja</a:t>
            </a:r>
            <a:r>
              <a:rPr lang="en-US" b="1" dirty="0">
                <a:solidFill>
                  <a:srgbClr val="FFFF00"/>
                </a:solidFill>
                <a:effectLst>
                  <a:outerShdw blurRad="38100" dist="38100" dir="2700000" algn="tl">
                    <a:srgbClr val="000000">
                      <a:alpha val="43137"/>
                    </a:srgbClr>
                  </a:outerShdw>
                </a:effectLst>
                <a:cs typeface="Arial" charset="0"/>
              </a:rPr>
              <a:t>, saber </a:t>
            </a:r>
            <a:r>
              <a:rPr lang="en-US" b="1" dirty="0" err="1">
                <a:solidFill>
                  <a:srgbClr val="FFFF00"/>
                </a:solidFill>
                <a:effectLst>
                  <a:outerShdw blurRad="38100" dist="38100" dir="2700000" algn="tl">
                    <a:srgbClr val="000000">
                      <a:alpha val="43137"/>
                    </a:srgbClr>
                  </a:outerShdw>
                </a:effectLst>
                <a:cs typeface="Arial" charset="0"/>
              </a:rPr>
              <a:t>quem</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ele</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mesmo</a:t>
            </a:r>
            <a:r>
              <a:rPr lang="en-US" b="1" dirty="0">
                <a:solidFill>
                  <a:srgbClr val="FFFF00"/>
                </a:solidFill>
                <a:effectLst>
                  <a:outerShdw blurRad="38100" dist="38100" dir="2700000" algn="tl">
                    <a:srgbClr val="000000">
                      <a:alpha val="43137"/>
                    </a:srgbClr>
                  </a:outerShdw>
                </a:effectLst>
                <a:cs typeface="Arial" charset="0"/>
              </a:rPr>
              <a:t> é, </a:t>
            </a:r>
            <a:r>
              <a:rPr lang="en-US" b="1" dirty="0" err="1">
                <a:solidFill>
                  <a:srgbClr val="FFFF00"/>
                </a:solidFill>
                <a:effectLst>
                  <a:outerShdw blurRad="38100" dist="38100" dir="2700000" algn="tl">
                    <a:srgbClr val="000000">
                      <a:alpha val="43137"/>
                    </a:srgbClr>
                  </a:outerShdw>
                </a:effectLst>
                <a:cs typeface="Arial" charset="0"/>
              </a:rPr>
              <a:t>quais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são</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seus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valores</a:t>
            </a:r>
            <a:r>
              <a:rPr lang="en-US" b="1" dirty="0">
                <a:solidFill>
                  <a:srgbClr val="FFFF00"/>
                </a:solidFill>
                <a:effectLst>
                  <a:outerShdw blurRad="38100" dist="38100" dir="2700000" algn="tl">
                    <a:srgbClr val="000000">
                      <a:alpha val="43137"/>
                    </a:srgbClr>
                  </a:outerShdw>
                </a:effectLst>
                <a:cs typeface="Arial" charset="0"/>
              </a:rPr>
              <a:t>. </a:t>
            </a:r>
            <a:endParaRPr lang="en-US" b="1" dirty="0" smtClean="0">
              <a:solidFill>
                <a:srgbClr val="FFFF00"/>
              </a:solidFill>
              <a:effectLst>
                <a:outerShdw blurRad="38100" dist="38100" dir="2700000" algn="tl">
                  <a:srgbClr val="000000">
                    <a:alpha val="43137"/>
                  </a:srgbClr>
                </a:outerShdw>
              </a:effectLst>
              <a:cs typeface="Arial" charset="0"/>
            </a:endParaRPr>
          </a:p>
          <a:p>
            <a:pPr lvl="1" indent="-457200" defTabSz="1066800">
              <a:buFont typeface="+mj-lt"/>
              <a:buAutoNum type="arabicPeriod"/>
            </a:pPr>
            <a:r>
              <a:rPr lang="en-US" b="1" dirty="0" err="1" smtClean="0">
                <a:solidFill>
                  <a:srgbClr val="FFFF00"/>
                </a:solidFill>
                <a:effectLst>
                  <a:outerShdw blurRad="38100" dist="38100" dir="2700000" algn="tl">
                    <a:srgbClr val="000000">
                      <a:alpha val="43137"/>
                    </a:srgbClr>
                  </a:outerShdw>
                </a:effectLst>
                <a:cs typeface="Arial" charset="0"/>
              </a:rPr>
              <a:t>Isso</a:t>
            </a:r>
            <a:r>
              <a:rPr lang="en-US" b="1" dirty="0" smtClean="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leva</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ao</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segundo</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fator</a:t>
            </a:r>
            <a:r>
              <a:rPr lang="en-US" b="1" dirty="0">
                <a:solidFill>
                  <a:srgbClr val="FFFF00"/>
                </a:solidFill>
                <a:effectLst>
                  <a:outerShdw blurRad="38100" dist="38100" dir="2700000" algn="tl">
                    <a:srgbClr val="000000">
                      <a:alpha val="43137"/>
                    </a:srgbClr>
                  </a:outerShdw>
                </a:effectLst>
                <a:cs typeface="Arial" charset="0"/>
              </a:rPr>
              <a:t>: é </a:t>
            </a:r>
            <a:r>
              <a:rPr lang="en-US" b="1" dirty="0" err="1">
                <a:solidFill>
                  <a:srgbClr val="FFFF00"/>
                </a:solidFill>
                <a:effectLst>
                  <a:outerShdw blurRad="38100" dist="38100" dir="2700000" algn="tl">
                    <a:srgbClr val="000000">
                      <a:alpha val="43137"/>
                    </a:srgbClr>
                  </a:outerShdw>
                </a:effectLst>
                <a:cs typeface="Arial" charset="0"/>
              </a:rPr>
              <a:t>preciso</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praticar</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seus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valores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todos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os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dias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Não</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só</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viver</a:t>
            </a:r>
            <a:r>
              <a:rPr lang="en-US" b="1" dirty="0">
                <a:solidFill>
                  <a:srgbClr val="FFFF00"/>
                </a:solidFill>
                <a:effectLst>
                  <a:outerShdw blurRad="38100" dist="38100" dir="2700000" algn="tl">
                    <a:srgbClr val="000000">
                      <a:alpha val="43137"/>
                    </a:srgbClr>
                  </a:outerShdw>
                </a:effectLst>
                <a:cs typeface="Arial" charset="0"/>
              </a:rPr>
              <a:t> com a </a:t>
            </a:r>
            <a:r>
              <a:rPr lang="en-US" b="1" dirty="0" err="1">
                <a:solidFill>
                  <a:srgbClr val="FFFF00"/>
                </a:solidFill>
                <a:effectLst>
                  <a:outerShdw blurRad="38100" dist="38100" dir="2700000" algn="tl">
                    <a:srgbClr val="000000">
                      <a:alpha val="43137"/>
                    </a:srgbClr>
                  </a:outerShdw>
                </a:effectLst>
                <a:cs typeface="Arial" charset="0"/>
              </a:rPr>
              <a:t>cabeça</a:t>
            </a:r>
            <a:r>
              <a:rPr lang="en-US" b="1" dirty="0">
                <a:solidFill>
                  <a:srgbClr val="FFFF00"/>
                </a:solidFill>
                <a:effectLst>
                  <a:outerShdw blurRad="38100" dist="38100" dir="2700000" algn="tl">
                    <a:srgbClr val="000000">
                      <a:alpha val="43137"/>
                    </a:srgbClr>
                  </a:outerShdw>
                </a:effectLst>
                <a:cs typeface="Arial" charset="0"/>
              </a:rPr>
              <a:t>, mas </a:t>
            </a:r>
            <a:r>
              <a:rPr lang="en-US" b="1" dirty="0" err="1">
                <a:solidFill>
                  <a:srgbClr val="FFFF00"/>
                </a:solidFill>
                <a:effectLst>
                  <a:outerShdw blurRad="38100" dist="38100" dir="2700000" algn="tl">
                    <a:srgbClr val="000000">
                      <a:alpha val="43137"/>
                    </a:srgbClr>
                  </a:outerShdw>
                </a:effectLst>
                <a:cs typeface="Arial" charset="0"/>
              </a:rPr>
              <a:t>também</a:t>
            </a:r>
            <a:r>
              <a:rPr lang="en-US" b="1" dirty="0">
                <a:solidFill>
                  <a:srgbClr val="FFFF00"/>
                </a:solidFill>
                <a:effectLst>
                  <a:outerShdw blurRad="38100" dist="38100" dir="2700000" algn="tl">
                    <a:srgbClr val="000000">
                      <a:alpha val="43137"/>
                    </a:srgbClr>
                  </a:outerShdw>
                </a:effectLst>
                <a:cs typeface="Arial" charset="0"/>
              </a:rPr>
              <a:t> com o </a:t>
            </a:r>
            <a:r>
              <a:rPr lang="en-US" b="1" dirty="0" err="1">
                <a:solidFill>
                  <a:srgbClr val="FFFF00"/>
                </a:solidFill>
                <a:effectLst>
                  <a:outerShdw blurRad="38100" dist="38100" dir="2700000" algn="tl">
                    <a:srgbClr val="000000">
                      <a:alpha val="43137"/>
                    </a:srgbClr>
                  </a:outerShdw>
                </a:effectLst>
                <a:cs typeface="Arial" charset="0"/>
              </a:rPr>
              <a:t>coração</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afirmou</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Essa</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conduta</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ajuda</a:t>
            </a:r>
            <a:r>
              <a:rPr lang="en-US" b="1" dirty="0">
                <a:solidFill>
                  <a:srgbClr val="FFFF00"/>
                </a:solidFill>
                <a:effectLst>
                  <a:outerShdw blurRad="38100" dist="38100" dir="2700000" algn="tl">
                    <a:srgbClr val="000000">
                      <a:alpha val="43137"/>
                    </a:srgbClr>
                  </a:outerShdw>
                </a:effectLst>
                <a:cs typeface="Arial" charset="0"/>
              </a:rPr>
              <a:t> a </a:t>
            </a:r>
            <a:r>
              <a:rPr lang="en-US" b="1" dirty="0" err="1">
                <a:solidFill>
                  <a:srgbClr val="FFFF00"/>
                </a:solidFill>
                <a:effectLst>
                  <a:outerShdw blurRad="38100" dist="38100" dir="2700000" algn="tl">
                    <a:srgbClr val="000000">
                      <a:alpha val="43137"/>
                    </a:srgbClr>
                  </a:outerShdw>
                </a:effectLst>
                <a:cs typeface="Arial" charset="0"/>
              </a:rPr>
              <a:t>estabelecer</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relações</a:t>
            </a:r>
            <a:r>
              <a:rPr lang="en-US" b="1" dirty="0">
                <a:solidFill>
                  <a:srgbClr val="FFFF00"/>
                </a:solidFill>
                <a:effectLst>
                  <a:outerShdw blurRad="38100" dist="38100" dir="2700000" algn="tl">
                    <a:srgbClr val="000000">
                      <a:alpha val="43137"/>
                    </a:srgbClr>
                  </a:outerShdw>
                </a:effectLst>
                <a:cs typeface="Arial" charset="0"/>
              </a:rPr>
              <a:t> de </a:t>
            </a:r>
            <a:r>
              <a:rPr lang="en-US" b="1" dirty="0" err="1">
                <a:solidFill>
                  <a:srgbClr val="FFFF00"/>
                </a:solidFill>
                <a:effectLst>
                  <a:outerShdw blurRad="38100" dist="38100" dir="2700000" algn="tl">
                    <a:srgbClr val="000000">
                      <a:alpha val="43137"/>
                    </a:srgbClr>
                  </a:outerShdw>
                </a:effectLst>
                <a:cs typeface="Arial" charset="0"/>
              </a:rPr>
              <a:t>longo</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prazo</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nas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quais</a:t>
            </a:r>
            <a:r>
              <a:rPr lang="en-US" b="1" dirty="0">
                <a:solidFill>
                  <a:srgbClr val="FFFF00"/>
                </a:solidFill>
                <a:effectLst>
                  <a:outerShdw blurRad="38100" dist="38100" dir="2700000" algn="tl">
                    <a:srgbClr val="000000">
                      <a:alpha val="43137"/>
                    </a:srgbClr>
                  </a:outerShdw>
                </a:effectLst>
                <a:cs typeface="Arial" charset="0"/>
              </a:rPr>
              <a:t> as </a:t>
            </a:r>
            <a:r>
              <a:rPr lang="en-US" b="1" dirty="0" err="1">
                <a:solidFill>
                  <a:srgbClr val="FFFF00"/>
                </a:solidFill>
                <a:effectLst>
                  <a:outerShdw blurRad="38100" dist="38100" dir="2700000" algn="tl">
                    <a:srgbClr val="000000">
                      <a:alpha val="43137"/>
                    </a:srgbClr>
                  </a:outerShdw>
                </a:effectLst>
                <a:cs typeface="Arial" charset="0"/>
              </a:rPr>
              <a:t>pessoas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têm</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confiança</a:t>
            </a:r>
            <a:r>
              <a:rPr lang="en-US" b="1" dirty="0">
                <a:solidFill>
                  <a:srgbClr val="FFFF00"/>
                </a:solidFill>
                <a:effectLst>
                  <a:outerShdw blurRad="38100" dist="38100" dir="2700000" algn="tl">
                    <a:srgbClr val="000000">
                      <a:alpha val="43137"/>
                    </a:srgbClr>
                  </a:outerShdw>
                </a:effectLst>
                <a:cs typeface="Arial" charset="0"/>
              </a:rPr>
              <a:t>. </a:t>
            </a:r>
            <a:endParaRPr lang="en-US" b="1" dirty="0" smtClean="0">
              <a:solidFill>
                <a:srgbClr val="FFFF00"/>
              </a:solidFill>
              <a:effectLst>
                <a:outerShdw blurRad="38100" dist="38100" dir="2700000" algn="tl">
                  <a:srgbClr val="000000">
                    <a:alpha val="43137"/>
                  </a:srgbClr>
                </a:outerShdw>
              </a:effectLst>
              <a:cs typeface="Arial" charset="0"/>
            </a:endParaRPr>
          </a:p>
          <a:p>
            <a:pPr lvl="1" indent="-457200" defTabSz="1066800">
              <a:buFont typeface="+mj-lt"/>
              <a:buAutoNum type="arabicPeriod"/>
            </a:pPr>
            <a:r>
              <a:rPr lang="en-US" b="1" dirty="0" smtClean="0">
                <a:solidFill>
                  <a:srgbClr val="FFFF00"/>
                </a:solidFill>
                <a:effectLst>
                  <a:outerShdw blurRad="38100" dist="38100" dir="2700000" algn="tl">
                    <a:srgbClr val="000000">
                      <a:alpha val="43137"/>
                    </a:srgbClr>
                  </a:outerShdw>
                </a:effectLst>
                <a:cs typeface="Arial" charset="0"/>
              </a:rPr>
              <a:t>E</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terceiro</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gerar</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resultados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desde</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que</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sabendo</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conferir</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poder</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para</a:t>
            </a:r>
            <a:r>
              <a:rPr lang="en-US" b="1" dirty="0">
                <a:solidFill>
                  <a:srgbClr val="FFFF00"/>
                </a:solidFill>
                <a:effectLst>
                  <a:outerShdw blurRad="38100" dist="38100" dir="2700000" algn="tl">
                    <a:srgbClr val="000000">
                      <a:alpha val="43137"/>
                    </a:srgbClr>
                  </a:outerShdw>
                </a:effectLst>
                <a:cs typeface="Arial" charset="0"/>
              </a:rPr>
              <a:t> as </a:t>
            </a:r>
            <a:r>
              <a:rPr lang="en-US" b="1" dirty="0" err="1">
                <a:solidFill>
                  <a:srgbClr val="FFFF00"/>
                </a:solidFill>
                <a:effectLst>
                  <a:outerShdw blurRad="38100" dist="38100" dir="2700000" algn="tl">
                    <a:srgbClr val="000000">
                      <a:alpha val="43137"/>
                    </a:srgbClr>
                  </a:outerShdw>
                </a:effectLst>
                <a:cs typeface="Arial" charset="0"/>
              </a:rPr>
              <a:t>pessoas</a:t>
            </a:r>
            <a:r>
              <a:rPr lang="en-US" b="1" dirty="0">
                <a:solidFill>
                  <a:srgbClr val="FFFF00"/>
                </a:solidFill>
                <a:effectLst>
                  <a:outerShdw blurRad="38100" dist="38100" dir="2700000" algn="tl">
                    <a:srgbClr val="000000">
                      <a:alpha val="43137"/>
                    </a:srgbClr>
                  </a:outerShdw>
                </a:effectLst>
                <a:cs typeface="Arial" charset="0"/>
              </a:rPr>
              <a:t>. </a:t>
            </a:r>
          </a:p>
        </p:txBody>
      </p:sp>
    </p:spTree>
    <p:extLst>
      <p:ext uri="{BB962C8B-B14F-4D97-AF65-F5344CB8AC3E}">
        <p14:creationId xmlns:p14="http://schemas.microsoft.com/office/powerpoint/2010/main" xmlns="" val="3542032263"/>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FEEDBACK</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120</a:t>
            </a:fld>
            <a:endParaRPr lang="en-US" dirty="0"/>
          </a:p>
        </p:txBody>
      </p:sp>
      <p:sp>
        <p:nvSpPr>
          <p:cNvPr id="5" name="Forma livre 6"/>
          <p:cNvSpPr/>
          <p:nvPr/>
        </p:nvSpPr>
        <p:spPr>
          <a:xfrm>
            <a:off x="533400" y="1209328"/>
            <a:ext cx="8143056" cy="2295872"/>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85750" lvl="1" indent="-285750" defTabSz="1066800">
              <a:buFont typeface="Arial" pitchFamily="34" charset="0"/>
              <a:buChar char="•"/>
            </a:pPr>
            <a:r>
              <a:rPr lang="pt-BR" sz="1800" b="1" dirty="0">
                <a:solidFill>
                  <a:srgbClr val="FFFF00"/>
                </a:solidFill>
                <a:effectLst>
                  <a:outerShdw blurRad="38100" dist="38100" dir="2700000" algn="tl">
                    <a:srgbClr val="000000">
                      <a:alpha val="43137"/>
                    </a:srgbClr>
                  </a:outerShdw>
                </a:effectLst>
                <a:cs typeface="Arial" charset="0"/>
              </a:rPr>
              <a:t>É uma informação dada a alguém sobre seu comportamento, desempenho, resultados atingidos. É um modo de informar à pessoa de como está sendo percebida pelos outros;</a:t>
            </a:r>
          </a:p>
          <a:p>
            <a:pPr marL="285750" lvl="1" indent="-285750" defTabSz="1066800">
              <a:buFont typeface="Arial" pitchFamily="34" charset="0"/>
              <a:buChar char="•"/>
            </a:pPr>
            <a:r>
              <a:rPr lang="pt-BR" sz="1800" b="1" dirty="0">
                <a:solidFill>
                  <a:srgbClr val="FFFF00"/>
                </a:solidFill>
                <a:effectLst>
                  <a:outerShdw blurRad="38100" dist="38100" dir="2700000" algn="tl">
                    <a:srgbClr val="000000">
                      <a:alpha val="43137"/>
                    </a:srgbClr>
                  </a:outerShdw>
                </a:effectLst>
                <a:cs typeface="Arial" charset="0"/>
              </a:rPr>
              <a:t> É a oportunidade de transmitir os pontos fortes e possíveis “gaps”, necessários para o desenvolvimento pessoal e/ou da equipe;</a:t>
            </a:r>
          </a:p>
          <a:p>
            <a:pPr marL="285750" lvl="1" indent="-285750" defTabSz="1066800">
              <a:buFont typeface="Arial" pitchFamily="34" charset="0"/>
              <a:buChar char="•"/>
            </a:pPr>
            <a:r>
              <a:rPr lang="pt-BR" sz="1800" b="1" dirty="0">
                <a:solidFill>
                  <a:srgbClr val="FFFF00"/>
                </a:solidFill>
                <a:effectLst>
                  <a:outerShdw blurRad="38100" dist="38100" dir="2700000" algn="tl">
                    <a:srgbClr val="000000">
                      <a:alpha val="43137"/>
                    </a:srgbClr>
                  </a:outerShdw>
                </a:effectLst>
                <a:cs typeface="Arial" charset="0"/>
              </a:rPr>
              <a:t> O processo de feedback é um processo de </a:t>
            </a:r>
            <a:r>
              <a:rPr lang="pt-BR" sz="1800" b="1" dirty="0" smtClean="0">
                <a:solidFill>
                  <a:srgbClr val="FFFF00"/>
                </a:solidFill>
                <a:effectLst>
                  <a:outerShdw blurRad="38100" dist="38100" dir="2700000" algn="tl">
                    <a:srgbClr val="000000">
                      <a:alpha val="43137"/>
                    </a:srgbClr>
                  </a:outerShdw>
                </a:effectLst>
                <a:cs typeface="Arial" charset="0"/>
              </a:rPr>
              <a:t>comunicação.</a:t>
            </a:r>
            <a:endParaRPr lang="pt-BR" sz="1600" b="1" i="1" dirty="0">
              <a:solidFill>
                <a:srgbClr val="FFFF00"/>
              </a:solidFill>
              <a:effectLst>
                <a:outerShdw blurRad="38100" dist="38100" dir="2700000" algn="tl">
                  <a:srgbClr val="000000">
                    <a:alpha val="43137"/>
                  </a:srgbClr>
                </a:outerShdw>
              </a:effectLst>
              <a:cs typeface="Arial" charset="0"/>
            </a:endParaRPr>
          </a:p>
        </p:txBody>
      </p:sp>
      <p:pic>
        <p:nvPicPr>
          <p:cNvPr id="6" name="Imagem 4" descr="feedback.png"/>
          <p:cNvPicPr>
            <a:picLocks noChangeAspect="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4267200" y="3886200"/>
            <a:ext cx="4450998" cy="266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182238339"/>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FEEDBACK</a:t>
            </a:r>
            <a:endParaRPr lang="en-US" dirty="0"/>
          </a:p>
        </p:txBody>
      </p:sp>
      <p:sp>
        <p:nvSpPr>
          <p:cNvPr id="3" name="Content Placeholder 2"/>
          <p:cNvSpPr>
            <a:spLocks noGrp="1"/>
          </p:cNvSpPr>
          <p:nvPr>
            <p:ph sz="quarter" idx="1"/>
          </p:nvPr>
        </p:nvSpPr>
        <p:spPr/>
        <p:txBody>
          <a:bodyPr/>
          <a:lstStyle/>
          <a:p>
            <a:r>
              <a:rPr lang="pt-BR" dirty="0" smtClean="0"/>
              <a:t>Filme “Melhor Impossível”</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121</a:t>
            </a:fld>
            <a:endParaRPr lang="en-US" dirty="0"/>
          </a:p>
        </p:txBody>
      </p:sp>
    </p:spTree>
    <p:extLst>
      <p:ext uri="{BB962C8B-B14F-4D97-AF65-F5344CB8AC3E}">
        <p14:creationId xmlns:p14="http://schemas.microsoft.com/office/powerpoint/2010/main" xmlns="" val="3324047594"/>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FEEDBACK</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122</a:t>
            </a:fld>
            <a:endParaRPr lang="en-US" dirty="0"/>
          </a:p>
        </p:txBody>
      </p:sp>
      <p:sp>
        <p:nvSpPr>
          <p:cNvPr id="5" name="Forma livre 6"/>
          <p:cNvSpPr/>
          <p:nvPr/>
        </p:nvSpPr>
        <p:spPr>
          <a:xfrm>
            <a:off x="304800" y="1447800"/>
            <a:ext cx="8447856" cy="4124672"/>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b="1" dirty="0" smtClean="0">
                <a:solidFill>
                  <a:srgbClr val="FFFF00"/>
                </a:solidFill>
                <a:effectLst>
                  <a:outerShdw blurRad="38100" dist="38100" dir="2700000" algn="tl">
                    <a:srgbClr val="000000">
                      <a:alpha val="43137"/>
                    </a:srgbClr>
                  </a:outerShdw>
                </a:effectLst>
                <a:cs typeface="Arial" charset="0"/>
              </a:rPr>
              <a:t>Para um processo de feedback ser eficaz:</a:t>
            </a:r>
          </a:p>
          <a:p>
            <a:pPr marL="285750" lvl="1" indent="-285750" defTabSz="1066800">
              <a:buFont typeface="Arial" pitchFamily="34" charset="0"/>
              <a:buChar char="•"/>
            </a:pPr>
            <a:r>
              <a:rPr lang="pt-BR" sz="1800" b="1" dirty="0" smtClean="0">
                <a:solidFill>
                  <a:srgbClr val="FFFF00"/>
                </a:solidFill>
                <a:effectLst>
                  <a:outerShdw blurRad="38100" dist="38100" dir="2700000" algn="tl">
                    <a:srgbClr val="000000">
                      <a:alpha val="43137"/>
                    </a:srgbClr>
                  </a:outerShdw>
                </a:effectLst>
                <a:cs typeface="Arial" charset="0"/>
              </a:rPr>
              <a:t>Saber </a:t>
            </a:r>
            <a:r>
              <a:rPr lang="pt-BR" sz="1800" b="1" dirty="0">
                <a:solidFill>
                  <a:srgbClr val="FFFF00"/>
                </a:solidFill>
                <a:effectLst>
                  <a:outerShdw blurRad="38100" dist="38100" dir="2700000" algn="tl">
                    <a:srgbClr val="000000">
                      <a:alpha val="43137"/>
                    </a:srgbClr>
                  </a:outerShdw>
                </a:effectLst>
                <a:cs typeface="Arial" charset="0"/>
              </a:rPr>
              <a:t>com quem estamos falando;</a:t>
            </a:r>
          </a:p>
          <a:p>
            <a:pPr marL="285750" lvl="1" indent="-285750" defTabSz="1066800">
              <a:buFont typeface="Arial" pitchFamily="34" charset="0"/>
              <a:buChar char="•"/>
            </a:pPr>
            <a:r>
              <a:rPr lang="pt-BR" sz="1800" b="1" dirty="0" smtClean="0">
                <a:solidFill>
                  <a:srgbClr val="FFFF00"/>
                </a:solidFill>
                <a:effectLst>
                  <a:outerShdw blurRad="38100" dist="38100" dir="2700000" algn="tl">
                    <a:srgbClr val="000000">
                      <a:alpha val="43137"/>
                    </a:srgbClr>
                  </a:outerShdw>
                </a:effectLst>
                <a:cs typeface="Arial" charset="0"/>
              </a:rPr>
              <a:t>Sensibilizar </a:t>
            </a:r>
            <a:r>
              <a:rPr lang="pt-BR" sz="1800" b="1" dirty="0">
                <a:solidFill>
                  <a:srgbClr val="FFFF00"/>
                </a:solidFill>
                <a:effectLst>
                  <a:outerShdw blurRad="38100" dist="38100" dir="2700000" algn="tl">
                    <a:srgbClr val="000000">
                      <a:alpha val="43137"/>
                    </a:srgbClr>
                  </a:outerShdw>
                </a:effectLst>
                <a:cs typeface="Arial" charset="0"/>
              </a:rPr>
              <a:t>para a importância do autoconhecimento em seu processo de autodesenvolvimento;</a:t>
            </a:r>
          </a:p>
          <a:p>
            <a:pPr marL="285750" lvl="1" indent="-285750" defTabSz="1066800">
              <a:buFont typeface="Arial" pitchFamily="34" charset="0"/>
              <a:buChar char="•"/>
            </a:pPr>
            <a:r>
              <a:rPr lang="pt-BR" sz="1800" b="1" dirty="0" smtClean="0">
                <a:solidFill>
                  <a:srgbClr val="FFFF00"/>
                </a:solidFill>
                <a:effectLst>
                  <a:outerShdw blurRad="38100" dist="38100" dir="2700000" algn="tl">
                    <a:srgbClr val="000000">
                      <a:alpha val="43137"/>
                    </a:srgbClr>
                  </a:outerShdw>
                </a:effectLst>
                <a:cs typeface="Arial" charset="0"/>
              </a:rPr>
              <a:t>Evitar </a:t>
            </a:r>
            <a:r>
              <a:rPr lang="pt-BR" sz="1800" b="1" dirty="0">
                <a:solidFill>
                  <a:srgbClr val="FFFF00"/>
                </a:solidFill>
                <a:effectLst>
                  <a:outerShdw blurRad="38100" dist="38100" dir="2700000" algn="tl">
                    <a:srgbClr val="000000">
                      <a:alpha val="43137"/>
                    </a:srgbClr>
                  </a:outerShdw>
                </a:effectLst>
                <a:cs typeface="Arial" charset="0"/>
              </a:rPr>
              <a:t>a utilização da palavra avaliação;</a:t>
            </a:r>
          </a:p>
          <a:p>
            <a:pPr marL="285750" lvl="1" indent="-285750" defTabSz="1066800">
              <a:buFont typeface="Arial" pitchFamily="34" charset="0"/>
              <a:buChar char="•"/>
            </a:pPr>
            <a:r>
              <a:rPr lang="pt-BR" sz="1800" b="1" dirty="0" smtClean="0">
                <a:solidFill>
                  <a:srgbClr val="FFFF00"/>
                </a:solidFill>
                <a:effectLst>
                  <a:outerShdw blurRad="38100" dist="38100" dir="2700000" algn="tl">
                    <a:srgbClr val="000000">
                      <a:alpha val="43137"/>
                    </a:srgbClr>
                  </a:outerShdw>
                </a:effectLst>
                <a:cs typeface="Arial" charset="0"/>
              </a:rPr>
              <a:t>Conscientizar </a:t>
            </a:r>
            <a:r>
              <a:rPr lang="pt-BR" sz="1800" b="1" dirty="0">
                <a:solidFill>
                  <a:srgbClr val="FFFF00"/>
                </a:solidFill>
                <a:effectLst>
                  <a:outerShdw blurRad="38100" dist="38100" dir="2700000" algn="tl">
                    <a:srgbClr val="000000">
                      <a:alpha val="43137"/>
                    </a:srgbClr>
                  </a:outerShdw>
                </a:effectLst>
                <a:cs typeface="Arial" charset="0"/>
              </a:rPr>
              <a:t>para a importância desse processo no desenvolvimento de suas competências (organizacionais) e atingimento dos resultados;</a:t>
            </a:r>
          </a:p>
          <a:p>
            <a:pPr marL="285750" lvl="1" indent="-285750" defTabSz="1066800">
              <a:buFont typeface="Arial" pitchFamily="34" charset="0"/>
              <a:buChar char="•"/>
            </a:pPr>
            <a:r>
              <a:rPr lang="pt-BR" sz="1800" b="1" dirty="0" smtClean="0">
                <a:solidFill>
                  <a:srgbClr val="FFFF00"/>
                </a:solidFill>
                <a:effectLst>
                  <a:outerShdw blurRad="38100" dist="38100" dir="2700000" algn="tl">
                    <a:srgbClr val="000000">
                      <a:alpha val="43137"/>
                    </a:srgbClr>
                  </a:outerShdw>
                </a:effectLst>
                <a:cs typeface="Arial" charset="0"/>
              </a:rPr>
              <a:t>Passar </a:t>
            </a:r>
            <a:r>
              <a:rPr lang="pt-BR" sz="1800" b="1" dirty="0">
                <a:solidFill>
                  <a:srgbClr val="FFFF00"/>
                </a:solidFill>
                <a:effectLst>
                  <a:outerShdw blurRad="38100" dist="38100" dir="2700000" algn="tl">
                    <a:srgbClr val="000000">
                      <a:alpha val="43137"/>
                    </a:srgbClr>
                  </a:outerShdw>
                </a:effectLst>
                <a:cs typeface="Arial" charset="0"/>
              </a:rPr>
              <a:t>confiança e imparcialidade;</a:t>
            </a:r>
          </a:p>
          <a:p>
            <a:pPr marL="285750" lvl="1" indent="-285750" defTabSz="1066800">
              <a:buFont typeface="Arial" pitchFamily="34" charset="0"/>
              <a:buChar char="•"/>
            </a:pPr>
            <a:r>
              <a:rPr lang="pt-BR" sz="1800" b="1" dirty="0" smtClean="0">
                <a:solidFill>
                  <a:srgbClr val="FFFF00"/>
                </a:solidFill>
                <a:effectLst>
                  <a:outerShdw blurRad="38100" dist="38100" dir="2700000" algn="tl">
                    <a:srgbClr val="000000">
                      <a:alpha val="43137"/>
                    </a:srgbClr>
                  </a:outerShdw>
                </a:effectLst>
                <a:cs typeface="Arial" charset="0"/>
              </a:rPr>
              <a:t>Ser </a:t>
            </a:r>
            <a:r>
              <a:rPr lang="pt-BR" sz="1800" b="1" dirty="0">
                <a:solidFill>
                  <a:srgbClr val="FFFF00"/>
                </a:solidFill>
                <a:effectLst>
                  <a:outerShdw blurRad="38100" dist="38100" dir="2700000" algn="tl">
                    <a:srgbClr val="000000">
                      <a:alpha val="43137"/>
                    </a:srgbClr>
                  </a:outerShdw>
                </a:effectLst>
                <a:cs typeface="Arial" charset="0"/>
              </a:rPr>
              <a:t>efetivo em seu processo de comunicação.</a:t>
            </a:r>
          </a:p>
          <a:p>
            <a:pPr marL="228600" lvl="1" indent="-228600" defTabSz="1066800"/>
            <a:r>
              <a:rPr lang="pt-BR" sz="1800" b="1" dirty="0">
                <a:solidFill>
                  <a:srgbClr val="FFFF00"/>
                </a:solidFill>
                <a:effectLst>
                  <a:outerShdw blurRad="38100" dist="38100" dir="2700000" algn="tl">
                    <a:srgbClr val="000000">
                      <a:alpha val="43137"/>
                    </a:srgbClr>
                  </a:outerShdw>
                </a:effectLst>
                <a:cs typeface="Arial" charset="0"/>
              </a:rPr>
              <a:t>Como orientar a Geração Y:</a:t>
            </a:r>
          </a:p>
          <a:p>
            <a:pPr marL="228600" lvl="1" indent="-228600" defTabSz="1066800"/>
            <a:r>
              <a:rPr lang="pt-BR" sz="1200" b="1" dirty="0">
                <a:solidFill>
                  <a:srgbClr val="FFFF00"/>
                </a:solidFill>
                <a:effectLst>
                  <a:outerShdw blurRad="38100" dist="38100" dir="2700000" algn="tl">
                    <a:srgbClr val="000000">
                      <a:alpha val="43137"/>
                    </a:srgbClr>
                  </a:outerShdw>
                </a:effectLst>
                <a:cs typeface="Arial" charset="0"/>
              </a:rPr>
              <a:t>http://www.hbrbr.com.br/index.php?codid=234&amp;__akacao=268105&amp;__akcnt=451c4133&amp;__akvkey=65dd&amp;utm_source=akna&amp;utm_medium=email&amp;utm_campaign=HBR+-+Newsletter+Maio+2010+-+2</a:t>
            </a:r>
            <a:endParaRPr lang="en-US" sz="11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315920588"/>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eam"/>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1234477" y="0"/>
            <a:ext cx="10389363" cy="693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pt-BR" dirty="0" smtClean="0"/>
              <a:t>5) CONEXÃO</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123</a:t>
            </a:fld>
            <a:endParaRPr lang="en-US" dirty="0"/>
          </a:p>
        </p:txBody>
      </p:sp>
    </p:spTree>
    <p:extLst>
      <p:ext uri="{BB962C8B-B14F-4D97-AF65-F5344CB8AC3E}">
        <p14:creationId xmlns:p14="http://schemas.microsoft.com/office/powerpoint/2010/main" xmlns="" val="677658584"/>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LIGAÇÃO COM O MUNDO</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124</a:t>
            </a:fld>
            <a:endParaRPr lang="en-US" dirty="0"/>
          </a:p>
        </p:txBody>
      </p:sp>
      <p:sp>
        <p:nvSpPr>
          <p:cNvPr id="5" name="Forma livre 6"/>
          <p:cNvSpPr/>
          <p:nvPr/>
        </p:nvSpPr>
        <p:spPr>
          <a:xfrm>
            <a:off x="228600" y="1295400"/>
            <a:ext cx="8686800" cy="4581872"/>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85750" lvl="1" indent="-285750" defTabSz="1066800">
              <a:buFont typeface="Arial" pitchFamily="34" charset="0"/>
              <a:buChar char="•"/>
            </a:pPr>
            <a:r>
              <a:rPr lang="pt-BR" b="1" dirty="0" smtClean="0">
                <a:solidFill>
                  <a:srgbClr val="FFFF00"/>
                </a:solidFill>
                <a:effectLst>
                  <a:outerShdw blurRad="38100" dist="38100" dir="2700000" algn="tl">
                    <a:srgbClr val="000000">
                      <a:alpha val="43137"/>
                    </a:srgbClr>
                  </a:outerShdw>
                </a:effectLst>
                <a:cs typeface="Arial" charset="0"/>
              </a:rPr>
              <a:t>Negócios </a:t>
            </a:r>
            <a:r>
              <a:rPr lang="pt-BR" b="1" dirty="0">
                <a:solidFill>
                  <a:srgbClr val="FFFF00"/>
                </a:solidFill>
                <a:effectLst>
                  <a:outerShdw blurRad="38100" dist="38100" dir="2700000" algn="tl">
                    <a:srgbClr val="000000">
                      <a:alpha val="43137"/>
                    </a:srgbClr>
                  </a:outerShdw>
                </a:effectLst>
                <a:cs typeface="Arial" charset="0"/>
              </a:rPr>
              <a:t>globais;</a:t>
            </a:r>
          </a:p>
          <a:p>
            <a:pPr marL="285750" lvl="1" indent="-285750" defTabSz="1066800">
              <a:buFont typeface="Arial" pitchFamily="34" charset="0"/>
              <a:buChar char="•"/>
            </a:pPr>
            <a:r>
              <a:rPr lang="pt-BR" b="1" dirty="0" smtClean="0">
                <a:solidFill>
                  <a:srgbClr val="FFFF00"/>
                </a:solidFill>
                <a:effectLst>
                  <a:outerShdw blurRad="38100" dist="38100" dir="2700000" algn="tl">
                    <a:srgbClr val="000000">
                      <a:alpha val="43137"/>
                    </a:srgbClr>
                  </a:outerShdw>
                </a:effectLst>
                <a:cs typeface="Arial" charset="0"/>
              </a:rPr>
              <a:t>Necessidade </a:t>
            </a:r>
            <a:r>
              <a:rPr lang="pt-BR" b="1" dirty="0">
                <a:solidFill>
                  <a:srgbClr val="FFFF00"/>
                </a:solidFill>
                <a:effectLst>
                  <a:outerShdw blurRad="38100" dist="38100" dir="2700000" algn="tl">
                    <a:srgbClr val="000000">
                      <a:alpha val="43137"/>
                    </a:srgbClr>
                  </a:outerShdw>
                </a:effectLst>
                <a:cs typeface="Arial" charset="0"/>
              </a:rPr>
              <a:t>de criar e </a:t>
            </a:r>
            <a:r>
              <a:rPr lang="pt-BR" b="1" dirty="0" smtClean="0">
                <a:solidFill>
                  <a:srgbClr val="FFFF00"/>
                </a:solidFill>
                <a:effectLst>
                  <a:outerShdw blurRad="38100" dist="38100" dir="2700000" algn="tl">
                    <a:srgbClr val="000000">
                      <a:alpha val="43137"/>
                    </a:srgbClr>
                  </a:outerShdw>
                </a:effectLst>
                <a:cs typeface="Arial" charset="0"/>
              </a:rPr>
              <a:t>manter </a:t>
            </a:r>
            <a:r>
              <a:rPr lang="pt-BR" b="1" dirty="0">
                <a:solidFill>
                  <a:srgbClr val="FFFF00"/>
                </a:solidFill>
                <a:effectLst>
                  <a:outerShdw blurRad="38100" dist="38100" dir="2700000" algn="tl">
                    <a:srgbClr val="000000">
                      <a:alpha val="43137"/>
                    </a:srgbClr>
                  </a:outerShdw>
                </a:effectLst>
                <a:cs typeface="Arial" charset="0"/>
              </a:rPr>
              <a:t>conexões entre vários grupos;</a:t>
            </a:r>
          </a:p>
          <a:p>
            <a:pPr marL="285750" lvl="1" indent="-285750" defTabSz="1066800">
              <a:buFont typeface="Arial" pitchFamily="34" charset="0"/>
              <a:buChar char="•"/>
            </a:pPr>
            <a:r>
              <a:rPr lang="pt-BR" b="1" dirty="0" smtClean="0">
                <a:solidFill>
                  <a:srgbClr val="FFFF00"/>
                </a:solidFill>
                <a:effectLst>
                  <a:outerShdw blurRad="38100" dist="38100" dir="2700000" algn="tl">
                    <a:srgbClr val="000000">
                      <a:alpha val="43137"/>
                    </a:srgbClr>
                  </a:outerShdw>
                </a:effectLst>
                <a:cs typeface="Arial" charset="0"/>
              </a:rPr>
              <a:t>Atenção </a:t>
            </a:r>
            <a:r>
              <a:rPr lang="pt-BR" b="1" dirty="0">
                <a:solidFill>
                  <a:srgbClr val="FFFF00"/>
                </a:solidFill>
                <a:effectLst>
                  <a:outerShdw blurRad="38100" dist="38100" dir="2700000" algn="tl">
                    <a:srgbClr val="000000">
                      <a:alpha val="43137"/>
                    </a:srgbClr>
                  </a:outerShdw>
                </a:effectLst>
                <a:cs typeface="Arial" charset="0"/>
              </a:rPr>
              <a:t>às diferenças culturais; </a:t>
            </a:r>
          </a:p>
          <a:p>
            <a:pPr marL="285750" lvl="1" indent="-285750" defTabSz="1066800">
              <a:buFont typeface="Arial" pitchFamily="34" charset="0"/>
              <a:buChar char="•"/>
            </a:pPr>
            <a:r>
              <a:rPr lang="pt-BR" b="1" dirty="0" smtClean="0">
                <a:solidFill>
                  <a:srgbClr val="FFFF00"/>
                </a:solidFill>
                <a:effectLst>
                  <a:outerShdw blurRad="38100" dist="38100" dir="2700000" algn="tl">
                    <a:srgbClr val="000000">
                      <a:alpha val="43137"/>
                    </a:srgbClr>
                  </a:outerShdw>
                </a:effectLst>
                <a:cs typeface="Arial" charset="0"/>
              </a:rPr>
              <a:t>Circular </a:t>
            </a:r>
            <a:r>
              <a:rPr lang="pt-BR" b="1" dirty="0">
                <a:solidFill>
                  <a:srgbClr val="FFFF00"/>
                </a:solidFill>
                <a:effectLst>
                  <a:outerShdw blurRad="38100" dist="38100" dir="2700000" algn="tl">
                    <a:srgbClr val="000000">
                      <a:alpha val="43137"/>
                    </a:srgbClr>
                  </a:outerShdw>
                </a:effectLst>
                <a:cs typeface="Arial" charset="0"/>
              </a:rPr>
              <a:t>entre grupos diferentes desenvolvem um olhar inovador para </a:t>
            </a:r>
            <a:r>
              <a:rPr lang="pt-BR" b="1" dirty="0" smtClean="0">
                <a:solidFill>
                  <a:srgbClr val="FFFF00"/>
                </a:solidFill>
                <a:effectLst>
                  <a:outerShdw blurRad="38100" dist="38100" dir="2700000" algn="tl">
                    <a:srgbClr val="000000">
                      <a:alpha val="43137"/>
                    </a:srgbClr>
                  </a:outerShdw>
                </a:effectLst>
                <a:cs typeface="Arial" charset="0"/>
              </a:rPr>
              <a:t>antigos Problemas</a:t>
            </a:r>
            <a:r>
              <a:rPr lang="pt-BR" b="1" dirty="0">
                <a:solidFill>
                  <a:srgbClr val="FFFF00"/>
                </a:solidFill>
                <a:effectLst>
                  <a:outerShdw blurRad="38100" dist="38100" dir="2700000" algn="tl">
                    <a:srgbClr val="000000">
                      <a:alpha val="43137"/>
                    </a:srgbClr>
                  </a:outerShdw>
                </a:effectLst>
                <a:cs typeface="Arial" charset="0"/>
              </a:rPr>
              <a:t>;</a:t>
            </a:r>
          </a:p>
          <a:p>
            <a:pPr marL="285750" lvl="1" indent="-285750" defTabSz="1066800">
              <a:buFont typeface="Arial" pitchFamily="34" charset="0"/>
              <a:buChar char="•"/>
            </a:pPr>
            <a:r>
              <a:rPr lang="pt-BR" b="1" dirty="0" smtClean="0">
                <a:solidFill>
                  <a:srgbClr val="FFFF00"/>
                </a:solidFill>
                <a:effectLst>
                  <a:outerShdw blurRad="38100" dist="38100" dir="2700000" algn="tl">
                    <a:srgbClr val="000000">
                      <a:alpha val="43137"/>
                    </a:srgbClr>
                  </a:outerShdw>
                </a:effectLst>
                <a:cs typeface="Arial" charset="0"/>
              </a:rPr>
              <a:t>Gerações </a:t>
            </a:r>
            <a:r>
              <a:rPr lang="pt-BR" b="1" dirty="0">
                <a:solidFill>
                  <a:srgbClr val="FFFF00"/>
                </a:solidFill>
                <a:effectLst>
                  <a:outerShdw blurRad="38100" dist="38100" dir="2700000" algn="tl">
                    <a:srgbClr val="000000">
                      <a:alpha val="43137"/>
                    </a:srgbClr>
                  </a:outerShdw>
                </a:effectLst>
                <a:cs typeface="Arial" charset="0"/>
              </a:rPr>
              <a:t>no mercado de trabalho</a:t>
            </a:r>
          </a:p>
          <a:p>
            <a:pPr marL="228600" lvl="1" indent="-228600" algn="ctr" defTabSz="1066800"/>
            <a:endParaRPr lang="pt-BR" sz="2000" b="1" dirty="0">
              <a:solidFill>
                <a:srgbClr val="FFFF00"/>
              </a:solidFill>
              <a:effectLst>
                <a:outerShdw blurRad="38100" dist="38100" dir="2700000" algn="tl">
                  <a:srgbClr val="000000">
                    <a:alpha val="43137"/>
                  </a:srgbClr>
                </a:outerShdw>
              </a:effectLst>
              <a:cs typeface="Arial" charset="0"/>
            </a:endParaRPr>
          </a:p>
          <a:p>
            <a:pPr marL="228600" lvl="1" indent="-228600" algn="ctr" defTabSz="1066800"/>
            <a:endParaRPr lang="pt-BR" sz="2000" b="1" dirty="0">
              <a:solidFill>
                <a:srgbClr val="FFFF00"/>
              </a:solidFill>
              <a:effectLst>
                <a:outerShdw blurRad="38100" dist="38100" dir="2700000" algn="tl">
                  <a:srgbClr val="000000">
                    <a:alpha val="43137"/>
                  </a:srgbClr>
                </a:outerShdw>
              </a:effectLst>
              <a:cs typeface="Arial" charset="0"/>
            </a:endParaRPr>
          </a:p>
          <a:p>
            <a:pPr marL="228600" lvl="1" indent="-228600" defTabSz="1066800"/>
            <a:r>
              <a:rPr lang="pt-BR" sz="2000" b="1" dirty="0">
                <a:solidFill>
                  <a:srgbClr val="FFFF00"/>
                </a:solidFill>
                <a:effectLst>
                  <a:outerShdw blurRad="38100" dist="38100" dir="2700000" algn="tl">
                    <a:srgbClr val="000000">
                      <a:alpha val="43137"/>
                    </a:srgbClr>
                  </a:outerShdw>
                </a:effectLst>
                <a:cs typeface="Arial" charset="0"/>
              </a:rPr>
              <a:t>Textos: Como orientar a geração Y</a:t>
            </a:r>
            <a:r>
              <a:rPr lang="pt-BR" sz="2000" b="1" dirty="0" smtClean="0">
                <a:solidFill>
                  <a:srgbClr val="FFFF00"/>
                </a:solidFill>
                <a:effectLst>
                  <a:outerShdw blurRad="38100" dist="38100" dir="2700000" algn="tl">
                    <a:srgbClr val="000000">
                      <a:alpha val="43137"/>
                    </a:srgbClr>
                  </a:outerShdw>
                </a:effectLst>
                <a:cs typeface="Arial" charset="0"/>
              </a:rPr>
              <a:t>;</a:t>
            </a:r>
            <a:endParaRPr lang="pt-BR" sz="2000" b="1" dirty="0">
              <a:solidFill>
                <a:srgbClr val="FFFF00"/>
              </a:solidFill>
              <a:effectLst>
                <a:outerShdw blurRad="38100" dist="38100" dir="2700000" algn="tl">
                  <a:srgbClr val="000000">
                    <a:alpha val="43137"/>
                  </a:srgbClr>
                </a:outerShdw>
              </a:effectLst>
              <a:cs typeface="Arial" charset="0"/>
            </a:endParaRPr>
          </a:p>
        </p:txBody>
      </p:sp>
      <p:pic>
        <p:nvPicPr>
          <p:cNvPr id="8328" name="Picture 136"/>
          <p:cNvPicPr>
            <a:picLocks noChangeAspect="1" noChangeArrowheads="1"/>
          </p:cNvPicPr>
          <p:nvPr/>
        </p:nvPicPr>
        <p:blipFill>
          <a:blip r:embed="rId2" cstate="screen">
            <a:extLst>
              <a:ext uri="{28A0092B-C50C-407E-A947-70E740481C1C}">
                <a14:useLocalDpi xmlns:a14="http://schemas.microsoft.com/office/drawing/2010/main" xmlns="" val="0"/>
              </a:ext>
            </a:extLst>
          </a:blip>
          <a:srcRect/>
          <a:stretch>
            <a:fillRect/>
          </a:stretch>
        </p:blipFill>
        <p:spPr bwMode="auto">
          <a:xfrm>
            <a:off x="5715000" y="4429472"/>
            <a:ext cx="1650157" cy="1447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71396284"/>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90600"/>
          </a:xfrm>
        </p:spPr>
        <p:txBody>
          <a:bodyPr/>
          <a:lstStyle/>
          <a:p>
            <a:r>
              <a:rPr lang="pt-BR" dirty="0" smtClean="0"/>
              <a:t>GERAÇÕES NO MERCADO DE TRABALHO</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125</a:t>
            </a:fld>
            <a:endParaRPr lang="en-US" dirty="0"/>
          </a:p>
        </p:txBody>
      </p:sp>
      <p:pic>
        <p:nvPicPr>
          <p:cNvPr id="5" name="Picture 5"/>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2223911" y="1066800"/>
            <a:ext cx="4696178" cy="5791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xmlns="" val="1935391394"/>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DETALHES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126</a:t>
            </a:fld>
            <a:endParaRPr lang="en-US" dirty="0"/>
          </a:p>
        </p:txBody>
      </p:sp>
      <p:sp>
        <p:nvSpPr>
          <p:cNvPr id="5" name="Retângulo 3"/>
          <p:cNvSpPr>
            <a:spLocks noChangeArrowheads="1"/>
          </p:cNvSpPr>
          <p:nvPr/>
        </p:nvSpPr>
        <p:spPr bwMode="auto">
          <a:xfrm>
            <a:off x="76201" y="2676861"/>
            <a:ext cx="9067799" cy="830997"/>
          </a:xfrm>
          <a:prstGeom prst="rect">
            <a:avLst/>
          </a:prstGeom>
          <a:solidFill>
            <a:srgbClr val="00B050"/>
          </a:solidFill>
          <a:ln/>
          <a:extLst/>
        </p:spPr>
        <p:style>
          <a:lnRef idx="3">
            <a:schemeClr val="lt1"/>
          </a:lnRef>
          <a:fillRef idx="1">
            <a:schemeClr val="accent3"/>
          </a:fillRef>
          <a:effectRef idx="1">
            <a:schemeClr val="accent3"/>
          </a:effectRef>
          <a:fontRef idx="minor">
            <a:schemeClr val="lt1"/>
          </a:fontRef>
        </p:style>
        <p:txBody>
          <a:bodyPr wrap="square">
            <a:spAutoFit/>
          </a:bodyPr>
          <a:lstStyle/>
          <a:p>
            <a:pPr lvl="1" eaLnBrk="0" hangingPunct="0"/>
            <a:r>
              <a:rPr lang="pt-BR" b="1" dirty="0">
                <a:solidFill>
                  <a:srgbClr val="FFFF00"/>
                </a:solidFill>
                <a:effectLst>
                  <a:outerShdw blurRad="38100" dist="38100" dir="2700000" algn="tl">
                    <a:srgbClr val="000000">
                      <a:alpha val="43137"/>
                    </a:srgbClr>
                  </a:outerShdw>
                </a:effectLst>
                <a:ea typeface="ＭＳ Ｐゴシック" pitchFamily="34" charset="-128"/>
              </a:rPr>
              <a:t>1) </a:t>
            </a:r>
            <a:r>
              <a:rPr lang="pt-BR" b="1" dirty="0" smtClean="0">
                <a:solidFill>
                  <a:srgbClr val="FFFF00"/>
                </a:solidFill>
                <a:effectLst>
                  <a:outerShdw blurRad="38100" dist="38100" dir="2700000" algn="tl">
                    <a:srgbClr val="000000">
                      <a:alpha val="43137"/>
                    </a:srgbClr>
                  </a:outerShdw>
                </a:effectLst>
                <a:ea typeface="ＭＳ Ｐゴシック" pitchFamily="34" charset="-128"/>
              </a:rPr>
              <a:t>Percepção:</a:t>
            </a:r>
            <a:r>
              <a:rPr lang="pt-BR" dirty="0" smtClean="0">
                <a:solidFill>
                  <a:srgbClr val="FFFF00"/>
                </a:solidFill>
                <a:effectLst>
                  <a:outerShdw blurRad="38100" dist="38100" dir="2700000" algn="tl">
                    <a:srgbClr val="000000">
                      <a:alpha val="43137"/>
                    </a:srgbClr>
                  </a:outerShdw>
                </a:effectLst>
                <a:ea typeface="ＭＳ Ｐゴシック" pitchFamily="34" charset="-128"/>
              </a:rPr>
              <a:t> </a:t>
            </a:r>
            <a:r>
              <a:rPr lang="pt-BR" b="1" dirty="0" smtClean="0">
                <a:solidFill>
                  <a:srgbClr val="FFFF00"/>
                </a:solidFill>
                <a:effectLst>
                  <a:outerShdw blurRad="38100" dist="38100" dir="2700000" algn="tl">
                    <a:srgbClr val="000000">
                      <a:alpha val="43137"/>
                    </a:srgbClr>
                  </a:outerShdw>
                </a:effectLst>
                <a:ea typeface="ＭＳ Ｐゴシック" pitchFamily="34" charset="-128"/>
              </a:rPr>
              <a:t>Desenho </a:t>
            </a:r>
            <a:r>
              <a:rPr lang="pt-BR" b="1" dirty="0">
                <a:solidFill>
                  <a:srgbClr val="FFFF00"/>
                </a:solidFill>
                <a:effectLst>
                  <a:outerShdw blurRad="38100" dist="38100" dir="2700000" algn="tl">
                    <a:srgbClr val="000000">
                      <a:alpha val="43137"/>
                    </a:srgbClr>
                  </a:outerShdw>
                </a:effectLst>
                <a:ea typeface="ＭＳ Ｐゴシック" pitchFamily="34" charset="-128"/>
              </a:rPr>
              <a:t>do Relógio</a:t>
            </a:r>
            <a:r>
              <a:rPr lang="pt-BR" b="1" i="0" dirty="0">
                <a:solidFill>
                  <a:srgbClr val="FFFF00"/>
                </a:solidFill>
                <a:effectLst>
                  <a:outerShdw blurRad="38100" dist="38100" dir="2700000" algn="tl">
                    <a:srgbClr val="000000">
                      <a:alpha val="43137"/>
                    </a:srgbClr>
                  </a:outerShdw>
                </a:effectLst>
                <a:ea typeface="ＭＳ Ｐゴシック" pitchFamily="34" charset="-128"/>
              </a:rPr>
              <a:t> </a:t>
            </a:r>
          </a:p>
          <a:p>
            <a:pPr lvl="1" eaLnBrk="0" hangingPunct="0"/>
            <a:r>
              <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2) Vídeo: </a:t>
            </a:r>
            <a:r>
              <a:rPr lang="pt-BR" b="1" dirty="0" smtClean="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Color </a:t>
            </a:r>
            <a:r>
              <a:rPr lang="pt-BR" b="1" dirty="0" err="1" smtClean="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Card</a:t>
            </a:r>
            <a:r>
              <a:rPr lang="pt-BR" b="1" dirty="0" smtClean="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 </a:t>
            </a:r>
            <a:r>
              <a:rPr lang="pt-BR" b="1" dirty="0" err="1" smtClean="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Trick</a:t>
            </a:r>
            <a:endPar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endParaRPr>
          </a:p>
        </p:txBody>
      </p:sp>
      <p:pic>
        <p:nvPicPr>
          <p:cNvPr id="10242" name="Picture 2">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84694" y="1839485"/>
            <a:ext cx="3219450" cy="2486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04382828"/>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eam"/>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1234477" y="0"/>
            <a:ext cx="10389363" cy="693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pt-BR" dirty="0" smtClean="0"/>
              <a:t>6) OTIMISMO E ALTA ENERGIA</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127</a:t>
            </a:fld>
            <a:endParaRPr lang="en-US" dirty="0"/>
          </a:p>
        </p:txBody>
      </p:sp>
    </p:spTree>
    <p:extLst>
      <p:ext uri="{BB962C8B-B14F-4D97-AF65-F5344CB8AC3E}">
        <p14:creationId xmlns:p14="http://schemas.microsoft.com/office/powerpoint/2010/main" xmlns="" val="3927485718"/>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OTIMISMO E ALTA ENERGIA</a:t>
            </a:r>
            <a:endParaRPr lang="en-US" dirty="0"/>
          </a:p>
        </p:txBody>
      </p:sp>
      <p:sp>
        <p:nvSpPr>
          <p:cNvPr id="3" name="Content Placeholder 2"/>
          <p:cNvSpPr>
            <a:spLocks noGrp="1"/>
          </p:cNvSpPr>
          <p:nvPr>
            <p:ph sz="quarter" idx="1"/>
          </p:nvPr>
        </p:nvSpPr>
        <p:spPr/>
        <p:txBody>
          <a:bodyPr/>
          <a:lstStyle/>
          <a:p>
            <a:r>
              <a:rPr lang="pt-BR" dirty="0" smtClean="0"/>
              <a:t>Filme “Quem Somos Nós”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128</a:t>
            </a:fld>
            <a:endParaRPr lang="en-US" dirty="0"/>
          </a:p>
        </p:txBody>
      </p:sp>
    </p:spTree>
    <p:extLst>
      <p:ext uri="{BB962C8B-B14F-4D97-AF65-F5344CB8AC3E}">
        <p14:creationId xmlns:p14="http://schemas.microsoft.com/office/powerpoint/2010/main" xmlns="" val="207727223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OTIMISMO E ALTA ENERGIA</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129</a:t>
            </a:fld>
            <a:endParaRPr lang="en-US" dirty="0"/>
          </a:p>
        </p:txBody>
      </p:sp>
      <p:sp>
        <p:nvSpPr>
          <p:cNvPr id="7" name="Forma livre 6"/>
          <p:cNvSpPr/>
          <p:nvPr/>
        </p:nvSpPr>
        <p:spPr>
          <a:xfrm>
            <a:off x="467544" y="1524000"/>
            <a:ext cx="8219256" cy="2981672"/>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85750" lvl="1" indent="-285750" defTabSz="1066800">
              <a:buFont typeface="Arial" pitchFamily="34" charset="0"/>
              <a:buChar char="•"/>
            </a:pPr>
            <a:r>
              <a:rPr lang="pt-BR" sz="2000" b="1" dirty="0">
                <a:solidFill>
                  <a:srgbClr val="FFFF00"/>
                </a:solidFill>
                <a:effectLst>
                  <a:outerShdw blurRad="38100" dist="38100" dir="2700000" algn="tl">
                    <a:srgbClr val="000000">
                      <a:alpha val="43137"/>
                    </a:srgbClr>
                  </a:outerShdw>
                </a:effectLst>
                <a:cs typeface="Arial" charset="0"/>
              </a:rPr>
              <a:t>Atitude positiva rende bons frutos;</a:t>
            </a:r>
          </a:p>
          <a:p>
            <a:pPr marL="285750" lvl="1" indent="-285750" defTabSz="1066800">
              <a:buFont typeface="Arial" pitchFamily="34" charset="0"/>
              <a:buChar char="•"/>
            </a:pPr>
            <a:r>
              <a:rPr lang="pt-BR" sz="2000" b="1" dirty="0" smtClean="0">
                <a:solidFill>
                  <a:srgbClr val="FFFF00"/>
                </a:solidFill>
                <a:effectLst>
                  <a:outerShdw blurRad="38100" dist="38100" dir="2700000" algn="tl">
                    <a:srgbClr val="000000">
                      <a:alpha val="43137"/>
                    </a:srgbClr>
                  </a:outerShdw>
                </a:effectLst>
                <a:cs typeface="Arial" charset="0"/>
              </a:rPr>
              <a:t>Otimismo </a:t>
            </a:r>
            <a:r>
              <a:rPr lang="pt-BR" sz="2000" b="1" dirty="0">
                <a:solidFill>
                  <a:srgbClr val="FFFF00"/>
                </a:solidFill>
                <a:effectLst>
                  <a:outerShdw blurRad="38100" dist="38100" dir="2700000" algn="tl">
                    <a:srgbClr val="000000">
                      <a:alpha val="43137"/>
                    </a:srgbClr>
                  </a:outerShdw>
                </a:effectLst>
                <a:cs typeface="Arial" charset="0"/>
              </a:rPr>
              <a:t>faz com que o líder se sinta mais preparados para encarar </a:t>
            </a:r>
            <a:r>
              <a:rPr lang="pt-BR" sz="2000" b="1" dirty="0" smtClean="0">
                <a:solidFill>
                  <a:srgbClr val="FFFF00"/>
                </a:solidFill>
                <a:effectLst>
                  <a:outerShdw blurRad="38100" dist="38100" dir="2700000" algn="tl">
                    <a:srgbClr val="000000">
                      <a:alpha val="43137"/>
                    </a:srgbClr>
                  </a:outerShdw>
                </a:effectLst>
                <a:cs typeface="Arial" charset="0"/>
              </a:rPr>
              <a:t>riscos e </a:t>
            </a:r>
            <a:r>
              <a:rPr lang="pt-BR" sz="2000" b="1" dirty="0">
                <a:solidFill>
                  <a:srgbClr val="FFFF00"/>
                </a:solidFill>
                <a:effectLst>
                  <a:outerShdw blurRad="38100" dist="38100" dir="2700000" algn="tl">
                    <a:srgbClr val="000000">
                      <a:alpha val="43137"/>
                    </a:srgbClr>
                  </a:outerShdw>
                </a:effectLst>
                <a:cs typeface="Arial" charset="0"/>
              </a:rPr>
              <a:t>liderar mudanças; </a:t>
            </a:r>
          </a:p>
          <a:p>
            <a:pPr marL="285750" lvl="1" indent="-285750" defTabSz="1066800">
              <a:buFont typeface="Arial" pitchFamily="34" charset="0"/>
              <a:buChar char="•"/>
            </a:pPr>
            <a:r>
              <a:rPr lang="pt-BR" sz="2000" b="1" dirty="0" smtClean="0">
                <a:solidFill>
                  <a:srgbClr val="FFFF00"/>
                </a:solidFill>
                <a:effectLst>
                  <a:outerShdw blurRad="38100" dist="38100" dir="2700000" algn="tl">
                    <a:srgbClr val="000000">
                      <a:alpha val="43137"/>
                    </a:srgbClr>
                  </a:outerShdw>
                </a:effectLst>
                <a:cs typeface="Arial" charset="0"/>
              </a:rPr>
              <a:t>Energia </a:t>
            </a:r>
            <a:r>
              <a:rPr lang="pt-BR" sz="2000" b="1" dirty="0">
                <a:solidFill>
                  <a:srgbClr val="FFFF00"/>
                </a:solidFill>
                <a:effectLst>
                  <a:outerShdw blurRad="38100" dist="38100" dir="2700000" algn="tl">
                    <a:srgbClr val="000000">
                      <a:alpha val="43137"/>
                    </a:srgbClr>
                  </a:outerShdw>
                </a:effectLst>
                <a:cs typeface="Arial" charset="0"/>
              </a:rPr>
              <a:t>é muito importante para o desenvolvimento e para a satisfação com a vida.</a:t>
            </a:r>
          </a:p>
          <a:p>
            <a:pPr marL="0" lvl="1" defTabSz="1066800"/>
            <a:endParaRPr lang="pt-BR" sz="1800" b="1" dirty="0" smtClean="0">
              <a:solidFill>
                <a:srgbClr val="FFFF00"/>
              </a:solidFill>
              <a:effectLst>
                <a:outerShdw blurRad="38100" dist="38100" dir="2700000" algn="tl">
                  <a:srgbClr val="000000">
                    <a:alpha val="43137"/>
                  </a:srgbClr>
                </a:outerShdw>
              </a:effectLst>
              <a:cs typeface="Arial" charset="0"/>
            </a:endParaRPr>
          </a:p>
          <a:p>
            <a:pPr marL="0" lvl="1" defTabSz="1066800"/>
            <a:r>
              <a:rPr lang="pt-BR" sz="1800" b="1" dirty="0" smtClean="0">
                <a:solidFill>
                  <a:srgbClr val="FFFF00"/>
                </a:solidFill>
                <a:effectLst>
                  <a:outerShdw blurRad="38100" dist="38100" dir="2700000" algn="tl">
                    <a:srgbClr val="000000">
                      <a:alpha val="43137"/>
                    </a:srgbClr>
                  </a:outerShdw>
                </a:effectLst>
                <a:cs typeface="Arial" charset="0"/>
              </a:rPr>
              <a:t>Livro </a:t>
            </a:r>
            <a:r>
              <a:rPr lang="pt-BR" sz="1800" b="1" dirty="0">
                <a:solidFill>
                  <a:srgbClr val="FFFF00"/>
                </a:solidFill>
                <a:effectLst>
                  <a:outerShdw blurRad="38100" dist="38100" dir="2700000" algn="tl">
                    <a:srgbClr val="000000">
                      <a:alpha val="43137"/>
                    </a:srgbClr>
                  </a:outerShdw>
                </a:effectLst>
                <a:cs typeface="Arial" charset="0"/>
              </a:rPr>
              <a:t>”Liderança para um mundo Melhor” – Dalai Lama e Laurens Den Editora Sextante – aborda vários temas </a:t>
            </a:r>
            <a:r>
              <a:rPr lang="pt-BR" sz="1800" b="1" dirty="0" smtClean="0">
                <a:solidFill>
                  <a:srgbClr val="FFFF00"/>
                </a:solidFill>
                <a:effectLst>
                  <a:outerShdw blurRad="38100" dist="38100" dir="2700000" algn="tl">
                    <a:srgbClr val="000000">
                      <a:alpha val="43137"/>
                    </a:srgbClr>
                  </a:outerShdw>
                </a:effectLst>
                <a:cs typeface="Arial" charset="0"/>
              </a:rPr>
              <a:t>tratados</a:t>
            </a:r>
            <a:endParaRPr lang="en-US" sz="1600" b="1" i="1" dirty="0">
              <a:solidFill>
                <a:srgbClr val="FFFF00"/>
              </a:solidFill>
              <a:effectLst>
                <a:outerShdw blurRad="38100" dist="38100" dir="2700000" algn="tl">
                  <a:srgbClr val="000000">
                    <a:alpha val="43137"/>
                  </a:srgbClr>
                </a:outerShdw>
              </a:effectLst>
            </a:endParaRPr>
          </a:p>
        </p:txBody>
      </p:sp>
      <p:pic>
        <p:nvPicPr>
          <p:cNvPr id="6" name="Picture 6"/>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6248400" y="4191000"/>
            <a:ext cx="2363682" cy="23752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xmlns="" val="165029218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TESTE DE LIDERANÇA</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13</a:t>
            </a:fld>
            <a:endParaRPr lang="en-US" dirty="0"/>
          </a:p>
        </p:txBody>
      </p:sp>
      <p:pic>
        <p:nvPicPr>
          <p:cNvPr id="1102" name="Picture 7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78368" y="1295400"/>
            <a:ext cx="6019800" cy="50225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34692833"/>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OTIMISMO E ALTA ENERGIA</a:t>
            </a:r>
            <a:endParaRPr lang="en-US" dirty="0"/>
          </a:p>
        </p:txBody>
      </p:sp>
      <p:sp>
        <p:nvSpPr>
          <p:cNvPr id="3" name="Content Placeholder 2"/>
          <p:cNvSpPr>
            <a:spLocks noGrp="1"/>
          </p:cNvSpPr>
          <p:nvPr>
            <p:ph sz="quarter" idx="1"/>
          </p:nvPr>
        </p:nvSpPr>
        <p:spPr/>
        <p:txBody>
          <a:bodyPr/>
          <a:lstStyle/>
          <a:p>
            <a:r>
              <a:rPr lang="pt-BR" dirty="0" smtClean="0"/>
              <a:t>Filme “Quem Somos Nós” – Cena 2</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130</a:t>
            </a:fld>
            <a:endParaRPr lang="en-US" dirty="0"/>
          </a:p>
        </p:txBody>
      </p:sp>
    </p:spTree>
    <p:extLst>
      <p:ext uri="{BB962C8B-B14F-4D97-AF65-F5344CB8AC3E}">
        <p14:creationId xmlns:p14="http://schemas.microsoft.com/office/powerpoint/2010/main" xmlns="" val="218952004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eam"/>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1234477" y="0"/>
            <a:ext cx="10389363" cy="693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pt-BR" dirty="0"/>
              <a:t>7</a:t>
            </a:r>
            <a:r>
              <a:rPr lang="pt-BR" dirty="0" smtClean="0"/>
              <a:t>) FOCO E ENGAJAMENTO</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131</a:t>
            </a:fld>
            <a:endParaRPr lang="en-US" dirty="0"/>
          </a:p>
        </p:txBody>
      </p:sp>
    </p:spTree>
    <p:extLst>
      <p:ext uri="{BB962C8B-B14F-4D97-AF65-F5344CB8AC3E}">
        <p14:creationId xmlns:p14="http://schemas.microsoft.com/office/powerpoint/2010/main" xmlns="" val="1877627529"/>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990600"/>
          </a:xfrm>
        </p:spPr>
        <p:txBody>
          <a:bodyPr/>
          <a:lstStyle/>
          <a:p>
            <a:r>
              <a:rPr lang="pt-BR" dirty="0" smtClean="0"/>
              <a:t>FOCO E ENGAJAMENTO E</a:t>
            </a:r>
            <a:br>
              <a:rPr lang="pt-BR" dirty="0" smtClean="0"/>
            </a:br>
            <a:r>
              <a:rPr lang="pt-BR" dirty="0" smtClean="0"/>
              <a:t>A IMPORTÂNCIA DE SABER CONDUZIR</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132</a:t>
            </a:fld>
            <a:endParaRPr lang="en-US" dirty="0"/>
          </a:p>
        </p:txBody>
      </p:sp>
      <p:sp>
        <p:nvSpPr>
          <p:cNvPr id="5" name="Forma livre 6"/>
          <p:cNvSpPr/>
          <p:nvPr/>
        </p:nvSpPr>
        <p:spPr>
          <a:xfrm>
            <a:off x="533400" y="1828800"/>
            <a:ext cx="8153400" cy="45720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85750" lvl="1" indent="-285750" defTabSz="1066800">
              <a:buFont typeface="Arial" pitchFamily="34" charset="0"/>
              <a:buChar char="•"/>
            </a:pPr>
            <a:r>
              <a:rPr lang="pt-BR" sz="2000" b="1" dirty="0">
                <a:solidFill>
                  <a:srgbClr val="FFFF00"/>
                </a:solidFill>
                <a:effectLst>
                  <a:outerShdw blurRad="38100" dist="38100" dir="2700000" algn="tl">
                    <a:srgbClr val="000000">
                      <a:alpha val="43137"/>
                    </a:srgbClr>
                  </a:outerShdw>
                </a:effectLst>
                <a:cs typeface="Arial" charset="0"/>
              </a:rPr>
              <a:t>O líder que sabe engajar faz com o que time se sinta mais propenso a encarar </a:t>
            </a:r>
            <a:r>
              <a:rPr lang="pt-BR" sz="2000" b="1" dirty="0" smtClean="0">
                <a:solidFill>
                  <a:srgbClr val="FFFF00"/>
                </a:solidFill>
                <a:effectLst>
                  <a:outerShdw blurRad="38100" dist="38100" dir="2700000" algn="tl">
                    <a:srgbClr val="000000">
                      <a:alpha val="43137"/>
                    </a:srgbClr>
                  </a:outerShdw>
                </a:effectLst>
                <a:cs typeface="Arial" charset="0"/>
              </a:rPr>
              <a:t>desafios </a:t>
            </a:r>
            <a:r>
              <a:rPr lang="pt-BR" sz="2000" b="1" dirty="0">
                <a:solidFill>
                  <a:srgbClr val="FFFF00"/>
                </a:solidFill>
                <a:effectLst>
                  <a:outerShdw blurRad="38100" dist="38100" dir="2700000" algn="tl">
                    <a:srgbClr val="000000">
                      <a:alpha val="43137"/>
                    </a:srgbClr>
                  </a:outerShdw>
                </a:effectLst>
                <a:cs typeface="Arial" charset="0"/>
              </a:rPr>
              <a:t>e a comprar ideias arriscadas.</a:t>
            </a:r>
          </a:p>
          <a:p>
            <a:pPr marL="285750" lvl="1" indent="-285750" defTabSz="1066800">
              <a:buFont typeface="Arial" pitchFamily="34" charset="0"/>
              <a:buChar char="•"/>
            </a:pPr>
            <a:endParaRPr lang="pt-BR" sz="2000" b="1" dirty="0">
              <a:solidFill>
                <a:srgbClr val="FFFF00"/>
              </a:solidFill>
              <a:effectLst>
                <a:outerShdw blurRad="38100" dist="38100" dir="2700000" algn="tl">
                  <a:srgbClr val="000000">
                    <a:alpha val="43137"/>
                  </a:srgbClr>
                </a:outerShdw>
              </a:effectLst>
              <a:cs typeface="Arial" charset="0"/>
            </a:endParaRPr>
          </a:p>
          <a:p>
            <a:pPr marL="285750" lvl="1" indent="-285750" defTabSz="1066800">
              <a:buFont typeface="Arial" pitchFamily="34" charset="0"/>
              <a:buChar char="•"/>
            </a:pPr>
            <a:r>
              <a:rPr lang="pt-BR" sz="2000" b="1" dirty="0">
                <a:solidFill>
                  <a:srgbClr val="FFFF00"/>
                </a:solidFill>
                <a:effectLst>
                  <a:outerShdw blurRad="38100" dist="38100" dir="2700000" algn="tl">
                    <a:srgbClr val="000000">
                      <a:alpha val="43137"/>
                    </a:srgbClr>
                  </a:outerShdw>
                </a:effectLst>
                <a:cs typeface="Arial" charset="0"/>
              </a:rPr>
              <a:t>Ter crença nos próprios objetivos é essencial para cativar o time.</a:t>
            </a:r>
          </a:p>
          <a:p>
            <a:pPr marL="285750" lvl="1" indent="-285750" defTabSz="1066800">
              <a:buFont typeface="Arial" pitchFamily="34" charset="0"/>
              <a:buChar char="•"/>
            </a:pPr>
            <a:endParaRPr lang="pt-BR" sz="2000" b="1" dirty="0">
              <a:solidFill>
                <a:srgbClr val="FFFF00"/>
              </a:solidFill>
              <a:effectLst>
                <a:outerShdw blurRad="38100" dist="38100" dir="2700000" algn="tl">
                  <a:srgbClr val="000000">
                    <a:alpha val="43137"/>
                  </a:srgbClr>
                </a:outerShdw>
              </a:effectLst>
              <a:cs typeface="Arial" charset="0"/>
            </a:endParaRPr>
          </a:p>
          <a:p>
            <a:pPr marL="285750" lvl="1" indent="-285750" defTabSz="1066800">
              <a:buFont typeface="Arial" pitchFamily="34" charset="0"/>
              <a:buChar char="•"/>
            </a:pPr>
            <a:r>
              <a:rPr lang="pt-BR" sz="2000" b="1" dirty="0">
                <a:solidFill>
                  <a:srgbClr val="FFFF00"/>
                </a:solidFill>
                <a:effectLst>
                  <a:outerShdw blurRad="38100" dist="38100" dir="2700000" algn="tl">
                    <a:srgbClr val="000000">
                      <a:alpha val="43137"/>
                    </a:srgbClr>
                  </a:outerShdw>
                </a:effectLst>
                <a:cs typeface="Arial" charset="0"/>
              </a:rPr>
              <a:t>Mostrar foco e direção para a equipe</a:t>
            </a:r>
          </a:p>
          <a:p>
            <a:pPr marL="285750" lvl="1" indent="-285750" defTabSz="1066800">
              <a:buFont typeface="Arial" pitchFamily="34" charset="0"/>
              <a:buChar char="•"/>
            </a:pPr>
            <a:endParaRPr lang="pt-BR" sz="2000" b="1" dirty="0">
              <a:solidFill>
                <a:srgbClr val="FFFF00"/>
              </a:solidFill>
              <a:effectLst>
                <a:outerShdw blurRad="38100" dist="38100" dir="2700000" algn="tl">
                  <a:srgbClr val="000000">
                    <a:alpha val="43137"/>
                  </a:srgbClr>
                </a:outerShdw>
              </a:effectLst>
              <a:cs typeface="Arial" charset="0"/>
            </a:endParaRPr>
          </a:p>
          <a:p>
            <a:pPr marL="285750" lvl="1" indent="-285750" defTabSz="1066800">
              <a:buFont typeface="Arial" pitchFamily="34" charset="0"/>
              <a:buChar char="•"/>
            </a:pPr>
            <a:r>
              <a:rPr lang="pt-BR" sz="2000" b="1" dirty="0">
                <a:solidFill>
                  <a:srgbClr val="FFFF00"/>
                </a:solidFill>
                <a:effectLst>
                  <a:outerShdw blurRad="38100" dist="38100" dir="2700000" algn="tl">
                    <a:srgbClr val="000000">
                      <a:alpha val="43137"/>
                    </a:srgbClr>
                  </a:outerShdw>
                </a:effectLst>
                <a:cs typeface="Arial" charset="0"/>
              </a:rPr>
              <a:t>Quando se tem foco, se trabalha com mais eficiência, a produtividade é maior, o raciocínio é melhor, o talento é mais bem aproveitado. </a:t>
            </a:r>
          </a:p>
          <a:p>
            <a:pPr marL="285750" lvl="1" indent="-285750" defTabSz="1066800">
              <a:buFont typeface="Arial" pitchFamily="34" charset="0"/>
              <a:buChar char="•"/>
            </a:pPr>
            <a:endParaRPr lang="pt-BR" sz="2000" b="1" dirty="0">
              <a:solidFill>
                <a:srgbClr val="FFFF00"/>
              </a:solidFill>
              <a:effectLst>
                <a:outerShdw blurRad="38100" dist="38100" dir="2700000" algn="tl">
                  <a:srgbClr val="000000">
                    <a:alpha val="43137"/>
                  </a:srgbClr>
                </a:outerShdw>
              </a:effectLst>
              <a:cs typeface="Arial" charset="0"/>
            </a:endParaRPr>
          </a:p>
          <a:p>
            <a:pPr marL="0" lvl="1" defTabSz="1066800"/>
            <a:r>
              <a:rPr lang="pt-BR" sz="1800" b="1" dirty="0" smtClean="0">
                <a:solidFill>
                  <a:srgbClr val="FFFF00"/>
                </a:solidFill>
                <a:effectLst>
                  <a:outerShdw blurRad="38100" dist="38100" dir="2700000" algn="tl">
                    <a:srgbClr val="000000">
                      <a:alpha val="43137"/>
                    </a:srgbClr>
                  </a:outerShdw>
                </a:effectLst>
                <a:cs typeface="Arial" charset="0"/>
              </a:rPr>
              <a:t>	Foque na solu</a:t>
            </a:r>
            <a:r>
              <a:rPr lang="en-US" sz="1800" b="1" dirty="0" err="1" smtClean="0">
                <a:solidFill>
                  <a:srgbClr val="FFFF00"/>
                </a:solidFill>
                <a:effectLst>
                  <a:outerShdw blurRad="38100" dist="38100" dir="2700000" algn="tl">
                    <a:srgbClr val="000000">
                      <a:alpha val="43137"/>
                    </a:srgbClr>
                  </a:outerShdw>
                </a:effectLst>
                <a:cs typeface="Arial" charset="0"/>
              </a:rPr>
              <a:t>ção</a:t>
            </a:r>
            <a:r>
              <a:rPr lang="en-US" sz="1800" b="1" dirty="0" smtClean="0">
                <a:solidFill>
                  <a:srgbClr val="FFFF00"/>
                </a:solidFill>
                <a:effectLst>
                  <a:outerShdw blurRad="38100" dist="38100" dir="2700000" algn="tl">
                    <a:srgbClr val="000000">
                      <a:alpha val="43137"/>
                    </a:srgbClr>
                  </a:outerShdw>
                </a:effectLst>
                <a:cs typeface="Arial" charset="0"/>
              </a:rPr>
              <a:t> – </a:t>
            </a:r>
            <a:r>
              <a:rPr lang="en-US" sz="1800" b="1" dirty="0" err="1" smtClean="0">
                <a:solidFill>
                  <a:srgbClr val="FFFF00"/>
                </a:solidFill>
                <a:effectLst>
                  <a:outerShdw blurRad="38100" dist="38100" dir="2700000" algn="tl">
                    <a:srgbClr val="000000">
                      <a:alpha val="43137"/>
                    </a:srgbClr>
                  </a:outerShdw>
                </a:effectLst>
                <a:cs typeface="Arial" charset="0"/>
              </a:rPr>
              <a:t>história</a:t>
            </a:r>
            <a:endParaRPr lang="en-US" sz="1800" b="1" dirty="0" smtClean="0">
              <a:solidFill>
                <a:srgbClr val="FFFF00"/>
              </a:solidFill>
              <a:effectLst>
                <a:outerShdw blurRad="38100" dist="38100" dir="2700000" algn="tl">
                  <a:srgbClr val="000000">
                    <a:alpha val="43137"/>
                  </a:srgbClr>
                </a:outerShdw>
              </a:effectLst>
              <a:cs typeface="Arial" charset="0"/>
            </a:endParaRPr>
          </a:p>
          <a:p>
            <a:pPr marL="0" lvl="1" defTabSz="1066800"/>
            <a:r>
              <a:rPr lang="en-US" sz="1800" b="1" dirty="0">
                <a:solidFill>
                  <a:srgbClr val="FFFF00"/>
                </a:solidFill>
                <a:effectLst>
                  <a:outerShdw blurRad="38100" dist="38100" dir="2700000" algn="tl">
                    <a:srgbClr val="000000">
                      <a:alpha val="43137"/>
                    </a:srgbClr>
                  </a:outerShdw>
                </a:effectLst>
                <a:cs typeface="Arial" charset="0"/>
              </a:rPr>
              <a:t>	</a:t>
            </a:r>
            <a:r>
              <a:rPr lang="pt-BR" sz="1800" b="1" dirty="0" smtClean="0">
                <a:solidFill>
                  <a:srgbClr val="FFFF00"/>
                </a:solidFill>
                <a:effectLst>
                  <a:outerShdw blurRad="38100" dist="38100" dir="2700000" algn="tl">
                    <a:srgbClr val="000000">
                      <a:alpha val="43137"/>
                    </a:srgbClr>
                  </a:outerShdw>
                </a:effectLst>
                <a:cs typeface="Arial" charset="0"/>
              </a:rPr>
              <a:t>O </a:t>
            </a:r>
            <a:r>
              <a:rPr lang="pt-BR" sz="1800" b="1" dirty="0">
                <a:solidFill>
                  <a:srgbClr val="FFFF00"/>
                </a:solidFill>
                <a:effectLst>
                  <a:outerShdw blurRad="38100" dist="38100" dir="2700000" algn="tl">
                    <a:srgbClr val="000000">
                      <a:alpha val="43137"/>
                    </a:srgbClr>
                  </a:outerShdw>
                </a:effectLst>
                <a:cs typeface="Arial" charset="0"/>
              </a:rPr>
              <a:t>foco e o sucesso </a:t>
            </a:r>
            <a:r>
              <a:rPr lang="pt-BR" sz="1800" b="1" dirty="0" smtClean="0">
                <a:solidFill>
                  <a:srgbClr val="FFFF00"/>
                </a:solidFill>
                <a:effectLst>
                  <a:outerShdw blurRad="38100" dist="38100" dir="2700000" algn="tl">
                    <a:srgbClr val="000000">
                      <a:alpha val="43137"/>
                    </a:srgbClr>
                  </a:outerShdw>
                </a:effectLst>
                <a:cs typeface="Arial" charset="0"/>
              </a:rPr>
              <a:t>– texto</a:t>
            </a:r>
          </a:p>
          <a:p>
            <a:pPr marL="0" lvl="1" defTabSz="1066800"/>
            <a:endParaRPr lang="pt-BR" sz="1800" b="1" dirty="0" smtClean="0">
              <a:solidFill>
                <a:srgbClr val="FFFF00"/>
              </a:solidFill>
              <a:effectLst>
                <a:outerShdw blurRad="38100" dist="38100" dir="2700000" algn="tl">
                  <a:srgbClr val="000000">
                    <a:alpha val="43137"/>
                  </a:srgbClr>
                </a:outerShdw>
              </a:effectLst>
              <a:cs typeface="Arial" charset="0"/>
            </a:endParaRPr>
          </a:p>
          <a:p>
            <a:pPr marL="285750" lvl="1" indent="-285750" defTabSz="1066800">
              <a:buFont typeface="Arial" pitchFamily="34" charset="0"/>
              <a:buChar char="•"/>
            </a:pPr>
            <a:endParaRPr lang="pt-BR" sz="2000" b="1" i="1" dirty="0">
              <a:solidFill>
                <a:srgbClr val="FFFF00"/>
              </a:solidFill>
              <a:effectLst>
                <a:outerShdw blurRad="38100" dist="38100" dir="2700000" algn="tl">
                  <a:srgbClr val="000000">
                    <a:alpha val="43137"/>
                  </a:srgbClr>
                </a:outerShdw>
              </a:effectLst>
              <a:cs typeface="Arial" charset="0"/>
            </a:endParaRPr>
          </a:p>
          <a:p>
            <a:pPr marL="0" lvl="1" defTabSz="1066800"/>
            <a:endParaRPr lang="en-US" sz="18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140942897"/>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eam"/>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1216788" y="-47625"/>
            <a:ext cx="10389363" cy="693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pt-BR" dirty="0" smtClean="0"/>
              <a:t>8) INOVAÇÃO</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133</a:t>
            </a:fld>
            <a:endParaRPr lang="en-US" dirty="0"/>
          </a:p>
        </p:txBody>
      </p:sp>
    </p:spTree>
    <p:extLst>
      <p:ext uri="{BB962C8B-B14F-4D97-AF65-F5344CB8AC3E}">
        <p14:creationId xmlns:p14="http://schemas.microsoft.com/office/powerpoint/2010/main" xmlns="" val="323018500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PRINCÍPIOS DA INOVAÇÃO</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134</a:t>
            </a:fld>
            <a:endParaRPr lang="en-US" dirty="0"/>
          </a:p>
        </p:txBody>
      </p:sp>
      <p:sp>
        <p:nvSpPr>
          <p:cNvPr id="5" name="Forma livre 6"/>
          <p:cNvSpPr/>
          <p:nvPr/>
        </p:nvSpPr>
        <p:spPr>
          <a:xfrm>
            <a:off x="228600" y="1371600"/>
            <a:ext cx="7467600" cy="41910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b="1" dirty="0">
                <a:solidFill>
                  <a:srgbClr val="FFFF00"/>
                </a:solidFill>
                <a:effectLst>
                  <a:outerShdw blurRad="38100" dist="38100" dir="2700000" algn="tl">
                    <a:srgbClr val="000000">
                      <a:alpha val="43137"/>
                    </a:srgbClr>
                  </a:outerShdw>
                </a:effectLst>
                <a:cs typeface="Arial" charset="0"/>
              </a:rPr>
              <a:t>Inovar </a:t>
            </a:r>
          </a:p>
          <a:p>
            <a:pPr marL="228600" lvl="1" indent="-228600" defTabSz="1066800"/>
            <a:r>
              <a:rPr lang="pt-BR" b="1" dirty="0">
                <a:solidFill>
                  <a:srgbClr val="FFFF00"/>
                </a:solidFill>
                <a:effectLst>
                  <a:outerShdw blurRad="38100" dist="38100" dir="2700000" algn="tl">
                    <a:srgbClr val="000000">
                      <a:alpha val="43137"/>
                    </a:srgbClr>
                  </a:outerShdw>
                </a:effectLst>
                <a:cs typeface="Arial" charset="0"/>
              </a:rPr>
              <a:t>Sete princípios de inovação: </a:t>
            </a:r>
            <a:br>
              <a:rPr lang="pt-BR" b="1" dirty="0">
                <a:solidFill>
                  <a:srgbClr val="FFFF00"/>
                </a:solidFill>
                <a:effectLst>
                  <a:outerShdw blurRad="38100" dist="38100" dir="2700000" algn="tl">
                    <a:srgbClr val="000000">
                      <a:alpha val="43137"/>
                    </a:srgbClr>
                  </a:outerShdw>
                </a:effectLst>
                <a:cs typeface="Arial" charset="0"/>
              </a:rPr>
            </a:br>
            <a:r>
              <a:rPr lang="pt-BR" b="1" dirty="0">
                <a:solidFill>
                  <a:srgbClr val="FFFF00"/>
                </a:solidFill>
                <a:effectLst>
                  <a:outerShdw blurRad="38100" dist="38100" dir="2700000" algn="tl">
                    <a:srgbClr val="000000">
                      <a:alpha val="43137"/>
                    </a:srgbClr>
                  </a:outerShdw>
                </a:effectLst>
                <a:cs typeface="Arial" charset="0"/>
              </a:rPr>
              <a:t>1 – Faça o que você ama </a:t>
            </a:r>
            <a:br>
              <a:rPr lang="pt-BR" b="1" dirty="0">
                <a:solidFill>
                  <a:srgbClr val="FFFF00"/>
                </a:solidFill>
                <a:effectLst>
                  <a:outerShdw blurRad="38100" dist="38100" dir="2700000" algn="tl">
                    <a:srgbClr val="000000">
                      <a:alpha val="43137"/>
                    </a:srgbClr>
                  </a:outerShdw>
                </a:effectLst>
                <a:cs typeface="Arial" charset="0"/>
              </a:rPr>
            </a:br>
            <a:r>
              <a:rPr lang="pt-BR" b="1" dirty="0">
                <a:solidFill>
                  <a:srgbClr val="FFFF00"/>
                </a:solidFill>
                <a:effectLst>
                  <a:outerShdw blurRad="38100" dist="38100" dir="2700000" algn="tl">
                    <a:srgbClr val="000000">
                      <a:alpha val="43137"/>
                    </a:srgbClr>
                  </a:outerShdw>
                </a:effectLst>
                <a:cs typeface="Arial" charset="0"/>
              </a:rPr>
              <a:t>2 – Deixe uma marca no universo </a:t>
            </a:r>
            <a:br>
              <a:rPr lang="pt-BR" b="1" dirty="0">
                <a:solidFill>
                  <a:srgbClr val="FFFF00"/>
                </a:solidFill>
                <a:effectLst>
                  <a:outerShdw blurRad="38100" dist="38100" dir="2700000" algn="tl">
                    <a:srgbClr val="000000">
                      <a:alpha val="43137"/>
                    </a:srgbClr>
                  </a:outerShdw>
                </a:effectLst>
                <a:cs typeface="Arial" charset="0"/>
              </a:rPr>
            </a:br>
            <a:r>
              <a:rPr lang="pt-BR" b="1" dirty="0">
                <a:solidFill>
                  <a:srgbClr val="FFFF00"/>
                </a:solidFill>
                <a:effectLst>
                  <a:outerShdw blurRad="38100" dist="38100" dir="2700000" algn="tl">
                    <a:srgbClr val="000000">
                      <a:alpha val="43137"/>
                    </a:srgbClr>
                  </a:outerShdw>
                </a:effectLst>
                <a:cs typeface="Arial" charset="0"/>
              </a:rPr>
              <a:t>3 – Acelere seu cérebro </a:t>
            </a:r>
            <a:br>
              <a:rPr lang="pt-BR" b="1" dirty="0">
                <a:solidFill>
                  <a:srgbClr val="FFFF00"/>
                </a:solidFill>
                <a:effectLst>
                  <a:outerShdw blurRad="38100" dist="38100" dir="2700000" algn="tl">
                    <a:srgbClr val="000000">
                      <a:alpha val="43137"/>
                    </a:srgbClr>
                  </a:outerShdw>
                </a:effectLst>
                <a:cs typeface="Arial" charset="0"/>
              </a:rPr>
            </a:br>
            <a:r>
              <a:rPr lang="pt-BR" b="1" dirty="0">
                <a:solidFill>
                  <a:srgbClr val="FFFF00"/>
                </a:solidFill>
                <a:effectLst>
                  <a:outerShdw blurRad="38100" dist="38100" dir="2700000" algn="tl">
                    <a:srgbClr val="000000">
                      <a:alpha val="43137"/>
                    </a:srgbClr>
                  </a:outerShdw>
                </a:effectLst>
                <a:cs typeface="Arial" charset="0"/>
              </a:rPr>
              <a:t>4 – Venda sonhos, não produtos </a:t>
            </a:r>
            <a:br>
              <a:rPr lang="pt-BR" b="1" dirty="0">
                <a:solidFill>
                  <a:srgbClr val="FFFF00"/>
                </a:solidFill>
                <a:effectLst>
                  <a:outerShdw blurRad="38100" dist="38100" dir="2700000" algn="tl">
                    <a:srgbClr val="000000">
                      <a:alpha val="43137"/>
                    </a:srgbClr>
                  </a:outerShdw>
                </a:effectLst>
                <a:cs typeface="Arial" charset="0"/>
              </a:rPr>
            </a:br>
            <a:r>
              <a:rPr lang="pt-BR" b="1" dirty="0">
                <a:solidFill>
                  <a:srgbClr val="FFFF00"/>
                </a:solidFill>
                <a:effectLst>
                  <a:outerShdw blurRad="38100" dist="38100" dir="2700000" algn="tl">
                    <a:srgbClr val="000000">
                      <a:alpha val="43137"/>
                    </a:srgbClr>
                  </a:outerShdw>
                </a:effectLst>
                <a:cs typeface="Arial" charset="0"/>
              </a:rPr>
              <a:t>5 – Diga não a mil coisas </a:t>
            </a:r>
            <a:br>
              <a:rPr lang="pt-BR" b="1" dirty="0">
                <a:solidFill>
                  <a:srgbClr val="FFFF00"/>
                </a:solidFill>
                <a:effectLst>
                  <a:outerShdw blurRad="38100" dist="38100" dir="2700000" algn="tl">
                    <a:srgbClr val="000000">
                      <a:alpha val="43137"/>
                    </a:srgbClr>
                  </a:outerShdw>
                </a:effectLst>
                <a:cs typeface="Arial" charset="0"/>
              </a:rPr>
            </a:br>
            <a:r>
              <a:rPr lang="pt-BR" b="1" dirty="0">
                <a:solidFill>
                  <a:srgbClr val="FFFF00"/>
                </a:solidFill>
                <a:effectLst>
                  <a:outerShdw blurRad="38100" dist="38100" dir="2700000" algn="tl">
                    <a:srgbClr val="000000">
                      <a:alpha val="43137"/>
                    </a:srgbClr>
                  </a:outerShdw>
                </a:effectLst>
                <a:cs typeface="Arial" charset="0"/>
              </a:rPr>
              <a:t>6 – Crie experiências insanamente boas </a:t>
            </a:r>
            <a:br>
              <a:rPr lang="pt-BR" b="1" dirty="0">
                <a:solidFill>
                  <a:srgbClr val="FFFF00"/>
                </a:solidFill>
                <a:effectLst>
                  <a:outerShdw blurRad="38100" dist="38100" dir="2700000" algn="tl">
                    <a:srgbClr val="000000">
                      <a:alpha val="43137"/>
                    </a:srgbClr>
                  </a:outerShdw>
                </a:effectLst>
                <a:cs typeface="Arial" charset="0"/>
              </a:rPr>
            </a:br>
            <a:r>
              <a:rPr lang="pt-BR" b="1" dirty="0">
                <a:solidFill>
                  <a:srgbClr val="FFFF00"/>
                </a:solidFill>
                <a:effectLst>
                  <a:outerShdw blurRad="38100" dist="38100" dir="2700000" algn="tl">
                    <a:srgbClr val="000000">
                      <a:alpha val="43137"/>
                    </a:srgbClr>
                  </a:outerShdw>
                </a:effectLst>
                <a:cs typeface="Arial" charset="0"/>
              </a:rPr>
              <a:t>7 – Domine a mensagem </a:t>
            </a:r>
          </a:p>
        </p:txBody>
      </p:sp>
    </p:spTree>
    <p:extLst>
      <p:ext uri="{BB962C8B-B14F-4D97-AF65-F5344CB8AC3E}">
        <p14:creationId xmlns:p14="http://schemas.microsoft.com/office/powerpoint/2010/main" xmlns="" val="2586832707"/>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PRINCÍPIOS DA INOVAÇÃO</a:t>
            </a:r>
            <a:endParaRPr lang="en-US" dirty="0"/>
          </a:p>
        </p:txBody>
      </p:sp>
      <p:sp>
        <p:nvSpPr>
          <p:cNvPr id="3" name="Content Placeholder 2"/>
          <p:cNvSpPr>
            <a:spLocks noGrp="1"/>
          </p:cNvSpPr>
          <p:nvPr>
            <p:ph sz="quarter" idx="1"/>
          </p:nvPr>
        </p:nvSpPr>
        <p:spPr/>
        <p:txBody>
          <a:bodyPr/>
          <a:lstStyle/>
          <a:p>
            <a:r>
              <a:rPr lang="pt-BR" dirty="0" smtClean="0"/>
              <a:t>Discurso Steve Jobs – Stanford University</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135</a:t>
            </a:fld>
            <a:endParaRPr lang="en-US" dirty="0"/>
          </a:p>
        </p:txBody>
      </p:sp>
    </p:spTree>
    <p:extLst>
      <p:ext uri="{BB962C8B-B14F-4D97-AF65-F5344CB8AC3E}">
        <p14:creationId xmlns:p14="http://schemas.microsoft.com/office/powerpoint/2010/main" xmlns="" val="95506684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TRABALHO EM GRUPO</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136</a:t>
            </a:fld>
            <a:endParaRPr lang="en-US" dirty="0"/>
          </a:p>
        </p:txBody>
      </p:sp>
      <p:sp>
        <p:nvSpPr>
          <p:cNvPr id="5" name="Retângulo 3"/>
          <p:cNvSpPr>
            <a:spLocks noChangeArrowheads="1"/>
          </p:cNvSpPr>
          <p:nvPr/>
        </p:nvSpPr>
        <p:spPr bwMode="auto">
          <a:xfrm>
            <a:off x="-304799" y="1643063"/>
            <a:ext cx="8591550" cy="519112"/>
          </a:xfrm>
          <a:prstGeom prst="rect">
            <a:avLst/>
          </a:prstGeom>
          <a:solidFill>
            <a:srgbClr val="00B050"/>
          </a:solidFill>
          <a:ln/>
          <a:extLst/>
        </p:spPr>
        <p:style>
          <a:lnRef idx="3">
            <a:schemeClr val="lt1"/>
          </a:lnRef>
          <a:fillRef idx="1">
            <a:schemeClr val="accent3"/>
          </a:fillRef>
          <a:effectRef idx="1">
            <a:schemeClr val="accent3"/>
          </a:effectRef>
          <a:fontRef idx="minor">
            <a:schemeClr val="lt1"/>
          </a:fontRef>
        </p:style>
        <p:txBody>
          <a:bodyPr wrap="square">
            <a:spAutoFit/>
          </a:bodyPr>
          <a:lstStyle/>
          <a:p>
            <a:pPr algn="just" eaLnBrk="0" hangingPunct="0"/>
            <a:r>
              <a:rPr lang="pt-BR" sz="2800" b="1" dirty="0" smtClean="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	Estudo </a:t>
            </a:r>
            <a:r>
              <a:rPr lang="pt-BR" sz="28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de Caso: 1) Magazine do Povo</a:t>
            </a:r>
            <a:endParaRPr lang="pt-BR" sz="2800" i="0"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endParaRPr>
          </a:p>
        </p:txBody>
      </p:sp>
      <p:pic>
        <p:nvPicPr>
          <p:cNvPr id="6" name="Imagem 5" descr="ALFA%20Leadership%20-%20%20Business%20People.png"/>
          <p:cNvPicPr>
            <a:picLocks noChangeAspect="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500063" y="2357438"/>
            <a:ext cx="8204200" cy="5970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016459427"/>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TRABALHO EM GRUPO</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137</a:t>
            </a:fld>
            <a:endParaRPr lang="en-US" dirty="0"/>
          </a:p>
        </p:txBody>
      </p:sp>
      <p:sp>
        <p:nvSpPr>
          <p:cNvPr id="5" name="Retângulo 3"/>
          <p:cNvSpPr>
            <a:spLocks noChangeArrowheads="1"/>
          </p:cNvSpPr>
          <p:nvPr/>
        </p:nvSpPr>
        <p:spPr bwMode="auto">
          <a:xfrm>
            <a:off x="-304799" y="1643063"/>
            <a:ext cx="8591550" cy="519112"/>
          </a:xfrm>
          <a:prstGeom prst="rect">
            <a:avLst/>
          </a:prstGeom>
          <a:solidFill>
            <a:srgbClr val="00B050"/>
          </a:solidFill>
          <a:ln/>
          <a:extLst/>
        </p:spPr>
        <p:style>
          <a:lnRef idx="3">
            <a:schemeClr val="lt1"/>
          </a:lnRef>
          <a:fillRef idx="1">
            <a:schemeClr val="accent3"/>
          </a:fillRef>
          <a:effectRef idx="1">
            <a:schemeClr val="accent3"/>
          </a:effectRef>
          <a:fontRef idx="minor">
            <a:schemeClr val="lt1"/>
          </a:fontRef>
        </p:style>
        <p:txBody>
          <a:bodyPr wrap="square">
            <a:spAutoFit/>
          </a:bodyPr>
          <a:lstStyle/>
          <a:p>
            <a:pPr algn="just" eaLnBrk="0" hangingPunct="0"/>
            <a:r>
              <a:rPr lang="pt-BR" sz="2800" b="1" dirty="0" smtClean="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	Dinâmica de grupo: Liderança</a:t>
            </a:r>
            <a:endParaRPr lang="pt-BR" sz="2800" i="0"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endParaRPr>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181600" y="1371600"/>
            <a:ext cx="3724275" cy="3705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4686018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GESTÃO DE PESSOAS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138</a:t>
            </a:fld>
            <a:endParaRPr lang="en-US" dirty="0"/>
          </a:p>
        </p:txBody>
      </p:sp>
      <p:sp>
        <p:nvSpPr>
          <p:cNvPr id="5" name="Forma livre 6"/>
          <p:cNvSpPr/>
          <p:nvPr/>
        </p:nvSpPr>
        <p:spPr>
          <a:xfrm>
            <a:off x="304800" y="1209328"/>
            <a:ext cx="8610600" cy="5039072"/>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algn="ctr" defTabSz="1066800"/>
            <a:r>
              <a:rPr lang="pt-BR" b="1" dirty="0">
                <a:solidFill>
                  <a:srgbClr val="FFFF00"/>
                </a:solidFill>
                <a:effectLst>
                  <a:outerShdw blurRad="38100" dist="38100" dir="2700000" algn="tl">
                    <a:srgbClr val="000000">
                      <a:alpha val="43137"/>
                    </a:srgbClr>
                  </a:outerShdw>
                </a:effectLst>
                <a:cs typeface="Arial" charset="0"/>
              </a:rPr>
              <a:t>O gerente de projetos precisa ser líder?</a:t>
            </a:r>
          </a:p>
          <a:p>
            <a:pPr marL="228600" lvl="1" indent="-228600" algn="ctr" defTabSz="1066800"/>
            <a:endParaRPr lang="pt-BR" sz="1800" b="1" dirty="0">
              <a:solidFill>
                <a:srgbClr val="FFFF00"/>
              </a:solidFill>
              <a:effectLst>
                <a:outerShdw blurRad="38100" dist="38100" dir="2700000" algn="tl">
                  <a:srgbClr val="000000">
                    <a:alpha val="43137"/>
                  </a:srgbClr>
                </a:outerShdw>
              </a:effectLst>
              <a:cs typeface="Arial" charset="0"/>
            </a:endParaRPr>
          </a:p>
          <a:p>
            <a:pPr marL="228600" lvl="1" indent="-228600" defTabSz="1066800"/>
            <a:r>
              <a:rPr lang="pt-BR" sz="1800" b="1" dirty="0">
                <a:solidFill>
                  <a:srgbClr val="FFFF00"/>
                </a:solidFill>
                <a:effectLst>
                  <a:outerShdw blurRad="38100" dist="38100" dir="2700000" algn="tl">
                    <a:srgbClr val="000000">
                      <a:alpha val="43137"/>
                    </a:srgbClr>
                  </a:outerShdw>
                </a:effectLst>
                <a:cs typeface="Arial" charset="0"/>
              </a:rPr>
              <a:t>O conhecimento das melhores práticas e as ferramentas e técnicas não é suficiente para um ótimo desenvolvimento do gerenciamento de projetos.   </a:t>
            </a:r>
          </a:p>
          <a:p>
            <a:pPr marL="228600" lvl="1" indent="-228600" defTabSz="1066800"/>
            <a:endParaRPr lang="pt-BR" sz="1800" b="1" dirty="0">
              <a:solidFill>
                <a:srgbClr val="FFFF00"/>
              </a:solidFill>
              <a:effectLst>
                <a:outerShdw blurRad="38100" dist="38100" dir="2700000" algn="tl">
                  <a:srgbClr val="000000">
                    <a:alpha val="43137"/>
                  </a:srgbClr>
                </a:outerShdw>
              </a:effectLst>
              <a:cs typeface="Arial" charset="0"/>
            </a:endParaRPr>
          </a:p>
          <a:p>
            <a:pPr marL="228600" lvl="1" indent="-228600" defTabSz="1066800"/>
            <a:r>
              <a:rPr lang="pt-BR" sz="1800" b="1" dirty="0">
                <a:solidFill>
                  <a:srgbClr val="FFFF00"/>
                </a:solidFill>
                <a:effectLst>
                  <a:outerShdw blurRad="38100" dist="38100" dir="2700000" algn="tl">
                    <a:srgbClr val="000000">
                      <a:alpha val="43137"/>
                    </a:srgbClr>
                  </a:outerShdw>
                </a:effectLst>
                <a:cs typeface="Arial" charset="0"/>
              </a:rPr>
              <a:t>Como especifica o Guia PMBOK® Quarta Edição no item 1.6 da página 13, “Muitas das ferramentas e técnicas de gerenciamento de projetos são específicas do gerenciamento de projetos. No entanto, compreender e aplicar o conhecimento, as ferramentas e as técnicas reconhecidas como boas práticas, não é suficiente para um gerenciamento eficaz.”.</a:t>
            </a:r>
          </a:p>
          <a:p>
            <a:pPr marL="228600" lvl="1" indent="-228600" defTabSz="1066800"/>
            <a:r>
              <a:rPr lang="pt-BR" sz="1800" b="1" dirty="0">
                <a:solidFill>
                  <a:srgbClr val="FFFF00"/>
                </a:solidFill>
                <a:effectLst>
                  <a:outerShdw blurRad="38100" dist="38100" dir="2700000" algn="tl">
                    <a:srgbClr val="000000">
                      <a:alpha val="43137"/>
                    </a:srgbClr>
                  </a:outerShdw>
                </a:effectLst>
                <a:cs typeface="Arial" charset="0"/>
              </a:rPr>
              <a:t> </a:t>
            </a:r>
          </a:p>
          <a:p>
            <a:pPr marL="228600" lvl="1" indent="-228600" defTabSz="1066800"/>
            <a:r>
              <a:rPr lang="pt-BR" sz="1800" b="1" dirty="0">
                <a:solidFill>
                  <a:srgbClr val="FFFF00"/>
                </a:solidFill>
                <a:effectLst>
                  <a:outerShdw blurRad="38100" dist="38100" dir="2700000" algn="tl">
                    <a:srgbClr val="000000">
                      <a:alpha val="43137"/>
                    </a:srgbClr>
                  </a:outerShdw>
                </a:effectLst>
                <a:cs typeface="Arial" charset="0"/>
              </a:rPr>
              <a:t>“Além de todas as habilidades da área específica e de todas as proficiências ou competências …. o gerenciamento eficaz requer que o gerente tenha outras características”, e entre elas define as características de personalidade e </a:t>
            </a:r>
            <a:r>
              <a:rPr lang="pt-BR" sz="1800" b="1" dirty="0" smtClean="0">
                <a:solidFill>
                  <a:srgbClr val="FFFF00"/>
                </a:solidFill>
                <a:effectLst>
                  <a:outerShdw blurRad="38100" dist="38100" dir="2700000" algn="tl">
                    <a:srgbClr val="000000">
                      <a:alpha val="43137"/>
                    </a:srgbClr>
                  </a:outerShdw>
                </a:effectLst>
                <a:cs typeface="Arial" charset="0"/>
              </a:rPr>
              <a:t>liderança.</a:t>
            </a:r>
            <a:endParaRPr lang="en-US" sz="16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764167029"/>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GESTÃO DE PESSOAS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139</a:t>
            </a:fld>
            <a:endParaRPr lang="en-US" dirty="0"/>
          </a:p>
        </p:txBody>
      </p:sp>
      <p:sp>
        <p:nvSpPr>
          <p:cNvPr id="5" name="Forma livre 6"/>
          <p:cNvSpPr/>
          <p:nvPr/>
        </p:nvSpPr>
        <p:spPr>
          <a:xfrm>
            <a:off x="304800" y="1209328"/>
            <a:ext cx="8610600" cy="5039072"/>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2000" b="1" dirty="0">
                <a:solidFill>
                  <a:srgbClr val="FFFF00"/>
                </a:solidFill>
                <a:effectLst>
                  <a:outerShdw blurRad="38100" dist="38100" dir="2700000" algn="tl">
                    <a:srgbClr val="000000">
                      <a:alpha val="43137"/>
                    </a:srgbClr>
                  </a:outerShdw>
                </a:effectLst>
                <a:cs typeface="Arial" charset="0"/>
              </a:rPr>
              <a:t>Também define que, “O gerente de projetos é a pessoa designada pela organização executora para atingir os objetivos do projeto.” </a:t>
            </a:r>
          </a:p>
          <a:p>
            <a:pPr marL="228600" lvl="1" indent="-228600" defTabSz="1066800"/>
            <a:r>
              <a:rPr lang="pt-BR" sz="2000" b="1" dirty="0">
                <a:solidFill>
                  <a:srgbClr val="FFFF00"/>
                </a:solidFill>
                <a:effectLst>
                  <a:outerShdw blurRad="38100" dist="38100" dir="2700000" algn="tl">
                    <a:srgbClr val="000000">
                      <a:alpha val="43137"/>
                    </a:srgbClr>
                  </a:outerShdw>
                </a:effectLst>
                <a:cs typeface="Arial" charset="0"/>
              </a:rPr>
              <a:t>Mas como atingir esses objetivos? por isso diz…</a:t>
            </a:r>
          </a:p>
          <a:p>
            <a:pPr marL="228600" lvl="1" indent="-228600" defTabSz="1066800"/>
            <a:endParaRPr lang="pt-BR" sz="2000" b="1" dirty="0">
              <a:solidFill>
                <a:srgbClr val="FFFF00"/>
              </a:solidFill>
              <a:effectLst>
                <a:outerShdw blurRad="38100" dist="38100" dir="2700000" algn="tl">
                  <a:srgbClr val="000000">
                    <a:alpha val="43137"/>
                  </a:srgbClr>
                </a:outerShdw>
              </a:effectLst>
              <a:cs typeface="Arial" charset="0"/>
            </a:endParaRPr>
          </a:p>
          <a:p>
            <a:pPr marL="228600" lvl="1" indent="-228600" defTabSz="1066800"/>
            <a:r>
              <a:rPr lang="pt-BR" sz="2000" b="1" dirty="0">
                <a:solidFill>
                  <a:srgbClr val="FFFF00"/>
                </a:solidFill>
                <a:effectLst>
                  <a:outerShdw blurRad="38100" dist="38100" dir="2700000" algn="tl">
                    <a:srgbClr val="000000">
                      <a:alpha val="43137"/>
                    </a:srgbClr>
                  </a:outerShdw>
                </a:effectLst>
                <a:cs typeface="Arial" charset="0"/>
              </a:rPr>
              <a:t>Ou seja, o que significa esse algo a mais que precisa desenvolver?  O que precisa ser para conseguir os objetivos? O que significa ser líder?</a:t>
            </a:r>
          </a:p>
          <a:p>
            <a:pPr marL="228600" lvl="1" indent="-228600" defTabSz="1066800"/>
            <a:r>
              <a:rPr lang="pt-BR" sz="2000" b="1" dirty="0">
                <a:solidFill>
                  <a:srgbClr val="FFFF00"/>
                </a:solidFill>
                <a:effectLst>
                  <a:outerShdw blurRad="38100" dist="38100" dir="2700000" algn="tl">
                    <a:srgbClr val="000000">
                      <a:alpha val="43137"/>
                    </a:srgbClr>
                  </a:outerShdw>
                </a:effectLst>
                <a:cs typeface="Arial" charset="0"/>
              </a:rPr>
              <a:t> </a:t>
            </a:r>
          </a:p>
          <a:p>
            <a:pPr marL="228600" lvl="1" indent="-228600" defTabSz="1066800"/>
            <a:r>
              <a:rPr lang="pt-BR" sz="2000" b="1" dirty="0">
                <a:solidFill>
                  <a:srgbClr val="FFFF00"/>
                </a:solidFill>
                <a:effectLst>
                  <a:outerShdw blurRad="38100" dist="38100" dir="2700000" algn="tl">
                    <a:srgbClr val="000000">
                      <a:alpha val="43137"/>
                    </a:srgbClr>
                  </a:outerShdw>
                </a:effectLst>
                <a:cs typeface="Arial" charset="0"/>
              </a:rPr>
              <a:t>A palavra Líder vem do inglês “lead” e significa guia. Líder é aquele que tem a visão do caminho certo a ser seguido e a capacidade de conduzir os liderados. </a:t>
            </a:r>
          </a:p>
          <a:p>
            <a:pPr marL="228600" lvl="1" indent="-228600" defTabSz="1066800"/>
            <a:r>
              <a:rPr lang="pt-BR" sz="2000" b="1" dirty="0">
                <a:solidFill>
                  <a:srgbClr val="FFFF00"/>
                </a:solidFill>
                <a:effectLst>
                  <a:outerShdw blurRad="38100" dist="38100" dir="2700000" algn="tl">
                    <a:srgbClr val="000000">
                      <a:alpha val="43137"/>
                    </a:srgbClr>
                  </a:outerShdw>
                </a:effectLst>
                <a:cs typeface="Arial" charset="0"/>
              </a:rPr>
              <a:t>É a habilidade de motivar e influenciar os liderados para que contribuam da melhor forma com os objetivos da equipe. Um bom líder não faz, faz fazer.</a:t>
            </a:r>
            <a:endParaRPr lang="en-US" sz="14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4235182407"/>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9144000" cy="990600"/>
          </a:xfrm>
        </p:spPr>
        <p:txBody>
          <a:bodyPr/>
          <a:lstStyle/>
          <a:p>
            <a:r>
              <a:rPr lang="pt-BR" dirty="0" smtClean="0"/>
              <a:t>AS 5 CARACTERÍSTICAS DOS LÍDERES MAIS INSPIRADORES</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14</a:t>
            </a:fld>
            <a:endParaRPr lang="en-US" dirty="0"/>
          </a:p>
        </p:txBody>
      </p:sp>
      <p:sp>
        <p:nvSpPr>
          <p:cNvPr id="5" name="Forma livre 7"/>
          <p:cNvSpPr/>
          <p:nvPr/>
        </p:nvSpPr>
        <p:spPr>
          <a:xfrm>
            <a:off x="457200" y="1600200"/>
            <a:ext cx="8382000" cy="50292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b="1" dirty="0">
                <a:solidFill>
                  <a:srgbClr val="FFFF00"/>
                </a:solidFill>
                <a:effectLst>
                  <a:outerShdw blurRad="38100" dist="38100" dir="2700000" algn="tl">
                    <a:srgbClr val="000000">
                      <a:alpha val="43137"/>
                    </a:srgbClr>
                  </a:outerShdw>
                </a:effectLst>
                <a:cs typeface="Arial" charset="0"/>
              </a:rPr>
              <a:t>    </a:t>
            </a:r>
            <a:r>
              <a:rPr lang="en-US" b="1" dirty="0">
                <a:solidFill>
                  <a:srgbClr val="FFFF00"/>
                </a:solidFill>
                <a:effectLst>
                  <a:outerShdw blurRad="38100" dist="38100" dir="2700000" algn="tl">
                    <a:srgbClr val="000000">
                      <a:alpha val="43137"/>
                    </a:srgbClr>
                  </a:outerShdw>
                </a:effectLst>
                <a:cs typeface="Arial" charset="0"/>
              </a:rPr>
              <a:t>A </a:t>
            </a:r>
            <a:r>
              <a:rPr lang="en-US" b="1" dirty="0" err="1">
                <a:solidFill>
                  <a:srgbClr val="FFFF00"/>
                </a:solidFill>
                <a:effectLst>
                  <a:outerShdw blurRad="38100" dist="38100" dir="2700000" algn="tl">
                    <a:srgbClr val="000000">
                      <a:alpha val="43137"/>
                    </a:srgbClr>
                  </a:outerShdw>
                </a:effectLst>
                <a:cs typeface="Arial" charset="0"/>
              </a:rPr>
              <a:t>consultoria</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americana</a:t>
            </a:r>
            <a:r>
              <a:rPr lang="en-US" b="1" dirty="0">
                <a:solidFill>
                  <a:srgbClr val="FFFF00"/>
                </a:solidFill>
                <a:effectLst>
                  <a:outerShdw blurRad="38100" dist="38100" dir="2700000" algn="tl">
                    <a:srgbClr val="000000">
                      <a:alpha val="43137"/>
                    </a:srgbClr>
                  </a:outerShdw>
                </a:effectLst>
                <a:cs typeface="Arial" charset="0"/>
              </a:rPr>
              <a:t> McKinsey </a:t>
            </a:r>
            <a:r>
              <a:rPr lang="en-US" b="1" dirty="0" err="1">
                <a:solidFill>
                  <a:srgbClr val="FFFF00"/>
                </a:solidFill>
                <a:effectLst>
                  <a:outerShdw blurRad="38100" dist="38100" dir="2700000" algn="tl">
                    <a:srgbClr val="000000">
                      <a:alpha val="43137"/>
                    </a:srgbClr>
                  </a:outerShdw>
                </a:effectLst>
                <a:cs typeface="Arial" charset="0"/>
              </a:rPr>
              <a:t>conduziu</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uma</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pesquisa</a:t>
            </a:r>
            <a:r>
              <a:rPr lang="en-US" b="1" dirty="0">
                <a:solidFill>
                  <a:srgbClr val="FFFF00"/>
                </a:solidFill>
                <a:effectLst>
                  <a:outerShdw blurRad="38100" dist="38100" dir="2700000" algn="tl">
                    <a:srgbClr val="000000">
                      <a:alpha val="43137"/>
                    </a:srgbClr>
                  </a:outerShdw>
                </a:effectLst>
                <a:cs typeface="Arial" charset="0"/>
              </a:rPr>
              <a:t> com </a:t>
            </a:r>
            <a:r>
              <a:rPr lang="en-US" b="1" dirty="0" err="1">
                <a:solidFill>
                  <a:srgbClr val="FFFF00"/>
                </a:solidFill>
                <a:effectLst>
                  <a:outerShdw blurRad="38100" dist="38100" dir="2700000" algn="tl">
                    <a:srgbClr val="000000">
                      <a:alpha val="43137"/>
                    </a:srgbClr>
                  </a:outerShdw>
                </a:effectLst>
                <a:cs typeface="Arial" charset="0"/>
              </a:rPr>
              <a:t>mais</a:t>
            </a:r>
            <a:r>
              <a:rPr lang="en-US" b="1" dirty="0">
                <a:solidFill>
                  <a:srgbClr val="FFFF00"/>
                </a:solidFill>
                <a:effectLst>
                  <a:outerShdw blurRad="38100" dist="38100" dir="2700000" algn="tl">
                    <a:srgbClr val="000000">
                      <a:alpha val="43137"/>
                    </a:srgbClr>
                  </a:outerShdw>
                </a:effectLst>
                <a:cs typeface="Arial" charset="0"/>
              </a:rPr>
              <a:t> de 140 </a:t>
            </a:r>
            <a:r>
              <a:rPr lang="en-US" b="1" dirty="0" err="1">
                <a:solidFill>
                  <a:srgbClr val="FFFF00"/>
                </a:solidFill>
                <a:effectLst>
                  <a:outerShdw blurRad="38100" dist="38100" dir="2700000" algn="tl">
                    <a:srgbClr val="000000">
                      <a:alpha val="43137"/>
                    </a:srgbClr>
                  </a:outerShdw>
                </a:effectLst>
                <a:cs typeface="Arial" charset="0"/>
              </a:rPr>
              <a:t>presidentes</a:t>
            </a:r>
            <a:r>
              <a:rPr lang="en-US" b="1" dirty="0">
                <a:solidFill>
                  <a:srgbClr val="FFFF00"/>
                </a:solidFill>
                <a:effectLst>
                  <a:outerShdw blurRad="38100" dist="38100" dir="2700000" algn="tl">
                    <a:srgbClr val="000000">
                      <a:alpha val="43137"/>
                    </a:srgbClr>
                  </a:outerShdw>
                </a:effectLst>
                <a:cs typeface="Arial" charset="0"/>
              </a:rPr>
              <a:t> com o </a:t>
            </a:r>
            <a:r>
              <a:rPr lang="en-US" b="1" dirty="0" err="1">
                <a:solidFill>
                  <a:srgbClr val="FFFF00"/>
                </a:solidFill>
                <a:effectLst>
                  <a:outerShdw blurRad="38100" dist="38100" dir="2700000" algn="tl">
                    <a:srgbClr val="000000">
                      <a:alpha val="43137"/>
                    </a:srgbClr>
                  </a:outerShdw>
                </a:effectLst>
                <a:cs typeface="Arial" charset="0"/>
              </a:rPr>
              <a:t>objetivo</a:t>
            </a:r>
            <a:r>
              <a:rPr lang="en-US" b="1" dirty="0">
                <a:solidFill>
                  <a:srgbClr val="FFFF00"/>
                </a:solidFill>
                <a:effectLst>
                  <a:outerShdw blurRad="38100" dist="38100" dir="2700000" algn="tl">
                    <a:srgbClr val="000000">
                      <a:alpha val="43137"/>
                    </a:srgbClr>
                  </a:outerShdw>
                </a:effectLst>
                <a:cs typeface="Arial" charset="0"/>
              </a:rPr>
              <a:t> de </a:t>
            </a:r>
            <a:r>
              <a:rPr lang="en-US" b="1" dirty="0" err="1">
                <a:solidFill>
                  <a:srgbClr val="FFFF00"/>
                </a:solidFill>
                <a:effectLst>
                  <a:outerShdw blurRad="38100" dist="38100" dir="2700000" algn="tl">
                    <a:srgbClr val="000000">
                      <a:alpha val="43137"/>
                    </a:srgbClr>
                  </a:outerShdw>
                </a:effectLst>
                <a:cs typeface="Arial" charset="0"/>
              </a:rPr>
              <a:t>mapear</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quais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aptidões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comportamentais</a:t>
            </a:r>
            <a:r>
              <a:rPr lang="en-US" b="1" dirty="0">
                <a:solidFill>
                  <a:srgbClr val="FFFF00"/>
                </a:solidFill>
                <a:effectLst>
                  <a:outerShdw blurRad="38100" dist="38100" dir="2700000" algn="tl">
                    <a:srgbClr val="000000">
                      <a:alpha val="43137"/>
                    </a:srgbClr>
                  </a:outerShdw>
                </a:effectLst>
                <a:cs typeface="Arial" charset="0"/>
              </a:rPr>
              <a:t>, o </a:t>
            </a:r>
            <a:r>
              <a:rPr lang="en-US" b="1" dirty="0" err="1">
                <a:solidFill>
                  <a:srgbClr val="FFFF00"/>
                </a:solidFill>
                <a:effectLst>
                  <a:outerShdw blurRad="38100" dist="38100" dir="2700000" algn="tl">
                    <a:srgbClr val="000000">
                      <a:alpha val="43137"/>
                    </a:srgbClr>
                  </a:outerShdw>
                </a:effectLst>
                <a:cs typeface="Arial" charset="0"/>
              </a:rPr>
              <a:t>líder</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atual</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deve</a:t>
            </a:r>
            <a:r>
              <a:rPr lang="en-US" b="1" dirty="0">
                <a:solidFill>
                  <a:srgbClr val="FFFF00"/>
                </a:solidFill>
                <a:effectLst>
                  <a:outerShdw blurRad="38100" dist="38100" dir="2700000" algn="tl">
                    <a:srgbClr val="000000">
                      <a:alpha val="43137"/>
                    </a:srgbClr>
                  </a:outerShdw>
                </a:effectLst>
                <a:cs typeface="Arial" charset="0"/>
              </a:rPr>
              <a:t> ter. </a:t>
            </a:r>
            <a:br>
              <a:rPr lang="en-US" b="1" dirty="0">
                <a:solidFill>
                  <a:srgbClr val="FFFF00"/>
                </a:solidFill>
                <a:effectLst>
                  <a:outerShdw blurRad="38100" dist="38100" dir="2700000" algn="tl">
                    <a:srgbClr val="000000">
                      <a:alpha val="43137"/>
                    </a:srgbClr>
                  </a:outerShdw>
                </a:effectLst>
                <a:cs typeface="Arial" charset="0"/>
              </a:rPr>
            </a:br>
            <a:r>
              <a:rPr lang="en-US" b="1" dirty="0">
                <a:solidFill>
                  <a:srgbClr val="FFFF00"/>
                </a:solidFill>
                <a:effectLst>
                  <a:outerShdw blurRad="38100" dist="38100" dir="2700000" algn="tl">
                    <a:srgbClr val="000000">
                      <a:alpha val="43137"/>
                    </a:srgbClr>
                  </a:outerShdw>
                </a:effectLst>
                <a:cs typeface="Arial" charset="0"/>
              </a:rPr>
              <a:t/>
            </a:r>
            <a:br>
              <a:rPr lang="en-US" b="1" dirty="0">
                <a:solidFill>
                  <a:srgbClr val="FFFF00"/>
                </a:solidFill>
                <a:effectLst>
                  <a:outerShdw blurRad="38100" dist="38100" dir="2700000" algn="tl">
                    <a:srgbClr val="000000">
                      <a:alpha val="43137"/>
                    </a:srgbClr>
                  </a:outerShdw>
                </a:effectLst>
                <a:cs typeface="Arial" charset="0"/>
              </a:rPr>
            </a:br>
            <a:r>
              <a:rPr lang="en-US" b="1" dirty="0">
                <a:solidFill>
                  <a:srgbClr val="FFFF00"/>
                </a:solidFill>
                <a:effectLst>
                  <a:outerShdw blurRad="38100" dist="38100" dir="2700000" algn="tl">
                    <a:srgbClr val="000000">
                      <a:alpha val="43137"/>
                    </a:srgbClr>
                  </a:outerShdw>
                </a:effectLst>
                <a:cs typeface="Arial" charset="0"/>
              </a:rPr>
              <a:t>Segundo a </a:t>
            </a:r>
            <a:r>
              <a:rPr lang="en-US" b="1" dirty="0" err="1">
                <a:solidFill>
                  <a:srgbClr val="FFFF00"/>
                </a:solidFill>
                <a:effectLst>
                  <a:outerShdw blurRad="38100" dist="38100" dir="2700000" algn="tl">
                    <a:srgbClr val="000000">
                      <a:alpha val="43137"/>
                    </a:srgbClr>
                  </a:outerShdw>
                </a:effectLst>
                <a:cs typeface="Arial" charset="0"/>
              </a:rPr>
              <a:t>consultoria</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os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líderes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mais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inspiradores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têm</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pelo</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menos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duas</a:t>
            </a:r>
            <a:r>
              <a:rPr lang="en-US" b="1" dirty="0">
                <a:solidFill>
                  <a:srgbClr val="FFFF00"/>
                </a:solidFill>
                <a:effectLst>
                  <a:outerShdw blurRad="38100" dist="38100" dir="2700000" algn="tl">
                    <a:srgbClr val="000000">
                      <a:alpha val="43137"/>
                    </a:srgbClr>
                  </a:outerShdw>
                </a:effectLst>
                <a:cs typeface="Arial" charset="0"/>
              </a:rPr>
              <a:t> das </a:t>
            </a:r>
            <a:r>
              <a:rPr lang="en-US" b="1" dirty="0" err="1">
                <a:solidFill>
                  <a:srgbClr val="FFFF00"/>
                </a:solidFill>
                <a:effectLst>
                  <a:outerShdw blurRad="38100" dist="38100" dir="2700000" algn="tl">
                    <a:srgbClr val="000000">
                      <a:alpha val="43137"/>
                    </a:srgbClr>
                  </a:outerShdw>
                </a:effectLst>
                <a:cs typeface="Arial" charset="0"/>
              </a:rPr>
              <a:t>cinco</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seguintes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características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bem</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desenvolvidas</a:t>
            </a:r>
            <a:r>
              <a:rPr lang="en-US" b="1" dirty="0">
                <a:solidFill>
                  <a:srgbClr val="FFFF00"/>
                </a:solidFill>
                <a:effectLst>
                  <a:outerShdw blurRad="38100" dist="38100" dir="2700000" algn="tl">
                    <a:srgbClr val="000000">
                      <a:alpha val="43137"/>
                    </a:srgbClr>
                  </a:outerShdw>
                </a:effectLst>
                <a:cs typeface="Arial" charset="0"/>
              </a:rPr>
              <a:t> e </a:t>
            </a:r>
            <a:r>
              <a:rPr lang="en-US" b="1" dirty="0" err="1">
                <a:solidFill>
                  <a:srgbClr val="FFFF00"/>
                </a:solidFill>
                <a:effectLst>
                  <a:outerShdw blurRad="38100" dist="38100" dir="2700000" algn="tl">
                    <a:srgbClr val="000000">
                      <a:alpha val="43137"/>
                    </a:srgbClr>
                  </a:outerShdw>
                </a:effectLst>
                <a:cs typeface="Arial" charset="0"/>
              </a:rPr>
              <a:t>reconhecidas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por</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subordinados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colegas</a:t>
            </a:r>
            <a:r>
              <a:rPr lang="en-US" b="1" dirty="0">
                <a:solidFill>
                  <a:srgbClr val="FFFF00"/>
                </a:solidFill>
                <a:effectLst>
                  <a:outerShdw blurRad="38100" dist="38100" dir="2700000" algn="tl">
                    <a:srgbClr val="000000">
                      <a:alpha val="43137"/>
                    </a:srgbClr>
                  </a:outerShdw>
                </a:effectLst>
                <a:cs typeface="Arial" charset="0"/>
              </a:rPr>
              <a:t> e </a:t>
            </a:r>
            <a:r>
              <a:rPr lang="en-US" b="1" dirty="0" err="1">
                <a:solidFill>
                  <a:srgbClr val="FFFF00"/>
                </a:solidFill>
                <a:effectLst>
                  <a:outerShdw blurRad="38100" dist="38100" dir="2700000" algn="tl">
                    <a:srgbClr val="000000">
                      <a:alpha val="43137"/>
                    </a:srgbClr>
                  </a:outerShdw>
                </a:effectLst>
                <a:cs typeface="Arial" charset="0"/>
              </a:rPr>
              <a:t>chefes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atribuem</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significado</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ao</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trabalho</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são</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otimistas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estabelecem</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conexões</a:t>
            </a:r>
            <a:r>
              <a:rPr lang="en-US" b="1" dirty="0">
                <a:solidFill>
                  <a:srgbClr val="FFFF00"/>
                </a:solidFill>
                <a:effectLst>
                  <a:outerShdw blurRad="38100" dist="38100" dir="2700000" algn="tl">
                    <a:srgbClr val="000000">
                      <a:alpha val="43137"/>
                    </a:srgbClr>
                  </a:outerShdw>
                </a:effectLst>
                <a:cs typeface="Arial" charset="0"/>
              </a:rPr>
              <a:t> com </a:t>
            </a:r>
            <a:r>
              <a:rPr lang="en-US" b="1" dirty="0" err="1">
                <a:solidFill>
                  <a:srgbClr val="FFFF00"/>
                </a:solidFill>
                <a:effectLst>
                  <a:outerShdw blurRad="38100" dist="38100" dir="2700000" algn="tl">
                    <a:srgbClr val="000000">
                      <a:alpha val="43137"/>
                    </a:srgbClr>
                  </a:outerShdw>
                </a:effectLst>
                <a:cs typeface="Arial" charset="0"/>
              </a:rPr>
              <a:t>pessoas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diferentes</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têm</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capacidade</a:t>
            </a:r>
            <a:r>
              <a:rPr lang="en-US" b="1" dirty="0">
                <a:solidFill>
                  <a:srgbClr val="FFFF00"/>
                </a:solidFill>
                <a:effectLst>
                  <a:outerShdw blurRad="38100" dist="38100" dir="2700000" algn="tl">
                    <a:srgbClr val="000000">
                      <a:alpha val="43137"/>
                    </a:srgbClr>
                  </a:outerShdw>
                </a:effectLst>
                <a:cs typeface="Arial" charset="0"/>
              </a:rPr>
              <a:t> de </a:t>
            </a:r>
            <a:r>
              <a:rPr lang="en-US" b="1" dirty="0" err="1">
                <a:solidFill>
                  <a:srgbClr val="FFFF00"/>
                </a:solidFill>
                <a:effectLst>
                  <a:outerShdw blurRad="38100" dist="38100" dir="2700000" algn="tl">
                    <a:srgbClr val="000000">
                      <a:alpha val="43137"/>
                    </a:srgbClr>
                  </a:outerShdw>
                </a:effectLst>
                <a:cs typeface="Arial" charset="0"/>
              </a:rPr>
              <a:t>engajar</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os</a:t>
            </a:r>
            <a:r>
              <a:rPr lang="en-US" b="1" dirty="0">
                <a:solidFill>
                  <a:srgbClr val="FFFF00"/>
                </a:solidFill>
                <a:effectLst>
                  <a:outerShdw blurRad="38100" dist="38100" dir="2700000" algn="tl">
                    <a:srgbClr val="000000">
                      <a:alpha val="43137"/>
                    </a:srgbClr>
                  </a:outerShdw>
                </a:effectLst>
                <a:cs typeface="Arial" charset="0"/>
              </a:rPr>
              <a:t> outros e </a:t>
            </a:r>
            <a:r>
              <a:rPr lang="en-US" b="1" dirty="0" err="1">
                <a:solidFill>
                  <a:srgbClr val="FFFF00"/>
                </a:solidFill>
                <a:effectLst>
                  <a:outerShdw blurRad="38100" dist="38100" dir="2700000" algn="tl">
                    <a:srgbClr val="000000">
                      <a:alpha val="43137"/>
                    </a:srgbClr>
                  </a:outerShdw>
                </a:effectLst>
                <a:cs typeface="Arial" charset="0"/>
              </a:rPr>
              <a:t>mantém</a:t>
            </a:r>
            <a:r>
              <a:rPr lang="en-US" b="1" dirty="0">
                <a:solidFill>
                  <a:srgbClr val="FFFF00"/>
                </a:solidFill>
                <a:effectLst>
                  <a:outerShdw blurRad="38100" dist="38100" dir="2700000" algn="tl">
                    <a:srgbClr val="000000">
                      <a:alpha val="43137"/>
                    </a:srgbClr>
                  </a:outerShdw>
                </a:effectLst>
                <a:cs typeface="Arial" charset="0"/>
              </a:rPr>
              <a:t> a </a:t>
            </a:r>
            <a:r>
              <a:rPr lang="en-US" b="1" dirty="0" err="1">
                <a:solidFill>
                  <a:srgbClr val="FFFF00"/>
                </a:solidFill>
                <a:effectLst>
                  <a:outerShdw blurRad="38100" dist="38100" dir="2700000" algn="tl">
                    <a:srgbClr val="000000">
                      <a:alpha val="43137"/>
                    </a:srgbClr>
                  </a:outerShdw>
                </a:effectLst>
                <a:cs typeface="Arial" charset="0"/>
              </a:rPr>
              <a:t>energia</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em</a:t>
            </a:r>
            <a:r>
              <a:rPr lang="en-US" b="1" dirty="0">
                <a:solidFill>
                  <a:srgbClr val="FFFF00"/>
                </a:solidFill>
                <a:effectLst>
                  <a:outerShdw blurRad="38100" dist="38100" dir="2700000" algn="tl">
                    <a:srgbClr val="000000">
                      <a:alpha val="43137"/>
                    </a:srgbClr>
                  </a:outerShdw>
                </a:effectLst>
                <a:cs typeface="Arial" charset="0"/>
              </a:rPr>
              <a:t> </a:t>
            </a:r>
            <a:r>
              <a:rPr lang="en-US" b="1" dirty="0" err="1">
                <a:solidFill>
                  <a:srgbClr val="FFFF00"/>
                </a:solidFill>
                <a:effectLst>
                  <a:outerShdw blurRad="38100" dist="38100" dir="2700000" algn="tl">
                    <a:srgbClr val="000000">
                      <a:alpha val="43137"/>
                    </a:srgbClr>
                  </a:outerShdw>
                </a:effectLst>
                <a:cs typeface="Arial" charset="0"/>
              </a:rPr>
              <a:t>alta.</a:t>
            </a:r>
            <a:r>
              <a:rPr lang="en-US" b="1" dirty="0">
                <a:solidFill>
                  <a:srgbClr val="FFFF00"/>
                </a:solidFill>
                <a:effectLst>
                  <a:outerShdw blurRad="38100" dist="38100" dir="2700000" algn="tl">
                    <a:srgbClr val="000000">
                      <a:alpha val="43137"/>
                    </a:srgbClr>
                  </a:outerShdw>
                </a:effectLst>
                <a:cs typeface="Arial" charset="0"/>
              </a:rPr>
              <a:t> </a:t>
            </a:r>
            <a:br>
              <a:rPr lang="en-US" b="1" dirty="0">
                <a:solidFill>
                  <a:srgbClr val="FFFF00"/>
                </a:solidFill>
                <a:effectLst>
                  <a:outerShdw blurRad="38100" dist="38100" dir="2700000" algn="tl">
                    <a:srgbClr val="000000">
                      <a:alpha val="43137"/>
                    </a:srgbClr>
                  </a:outerShdw>
                </a:effectLst>
                <a:cs typeface="Arial" charset="0"/>
              </a:rPr>
            </a:br>
            <a:endParaRPr lang="en-US" b="1" dirty="0">
              <a:solidFill>
                <a:srgbClr val="FFFF00"/>
              </a:solidFill>
              <a:effectLst>
                <a:outerShdw blurRad="38100" dist="38100" dir="2700000" algn="tl">
                  <a:srgbClr val="000000">
                    <a:alpha val="43137"/>
                  </a:srgbClr>
                </a:outerShdw>
              </a:effectLst>
              <a:cs typeface="Arial" charset="0"/>
            </a:endParaRPr>
          </a:p>
        </p:txBody>
      </p:sp>
    </p:spTree>
    <p:extLst>
      <p:ext uri="{BB962C8B-B14F-4D97-AF65-F5344CB8AC3E}">
        <p14:creationId xmlns:p14="http://schemas.microsoft.com/office/powerpoint/2010/main" xmlns="" val="383438820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GESTÃO DE PESSOAS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140</a:t>
            </a:fld>
            <a:endParaRPr lang="en-US" dirty="0"/>
          </a:p>
        </p:txBody>
      </p:sp>
      <p:sp>
        <p:nvSpPr>
          <p:cNvPr id="5" name="Forma livre 6"/>
          <p:cNvSpPr/>
          <p:nvPr/>
        </p:nvSpPr>
        <p:spPr>
          <a:xfrm>
            <a:off x="467544" y="1437928"/>
            <a:ext cx="8219256" cy="4658072"/>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2000" b="1" dirty="0">
                <a:solidFill>
                  <a:srgbClr val="FFFF00"/>
                </a:solidFill>
                <a:effectLst>
                  <a:outerShdw blurRad="38100" dist="38100" dir="2700000" algn="tl">
                    <a:srgbClr val="000000">
                      <a:alpha val="43137"/>
                    </a:srgbClr>
                  </a:outerShdw>
                </a:effectLst>
                <a:cs typeface="Arial" charset="0"/>
              </a:rPr>
              <a:t>Ser um bom </a:t>
            </a:r>
            <a:r>
              <a:rPr lang="pt-BR" sz="2000" b="1" dirty="0" smtClean="0">
                <a:solidFill>
                  <a:srgbClr val="FFFF00"/>
                </a:solidFill>
                <a:effectLst>
                  <a:outerShdw blurRad="38100" dist="38100" dir="2700000" algn="tl">
                    <a:srgbClr val="000000">
                      <a:alpha val="43137"/>
                    </a:srgbClr>
                  </a:outerShdw>
                </a:effectLst>
                <a:cs typeface="Arial" charset="0"/>
              </a:rPr>
              <a:t>líder é </a:t>
            </a:r>
            <a:r>
              <a:rPr lang="pt-BR" sz="2000" b="1" dirty="0">
                <a:solidFill>
                  <a:srgbClr val="FFFF00"/>
                </a:solidFill>
                <a:effectLst>
                  <a:outerShdw blurRad="38100" dist="38100" dir="2700000" algn="tl">
                    <a:srgbClr val="000000">
                      <a:alpha val="43137"/>
                    </a:srgbClr>
                  </a:outerShdw>
                </a:effectLst>
                <a:cs typeface="Arial" charset="0"/>
              </a:rPr>
              <a:t>um desafio constante:</a:t>
            </a:r>
          </a:p>
          <a:p>
            <a:pPr marL="228600" lvl="1" indent="-228600" defTabSz="1066800"/>
            <a:endParaRPr lang="pt-BR" sz="2000" b="1" dirty="0">
              <a:solidFill>
                <a:srgbClr val="FFFF00"/>
              </a:solidFill>
              <a:effectLst>
                <a:outerShdw blurRad="38100" dist="38100" dir="2700000" algn="tl">
                  <a:srgbClr val="000000">
                    <a:alpha val="43137"/>
                  </a:srgbClr>
                </a:outerShdw>
              </a:effectLst>
              <a:cs typeface="Arial" charset="0"/>
            </a:endParaRPr>
          </a:p>
          <a:p>
            <a:pPr marL="228600" lvl="1" indent="-228600" defTabSz="1066800"/>
            <a:r>
              <a:rPr lang="pt-BR" sz="2000" b="1" dirty="0">
                <a:solidFill>
                  <a:srgbClr val="FFFF00"/>
                </a:solidFill>
                <a:effectLst>
                  <a:outerShdw blurRad="38100" dist="38100" dir="2700000" algn="tl">
                    <a:srgbClr val="000000">
                      <a:alpha val="43137"/>
                    </a:srgbClr>
                  </a:outerShdw>
                </a:effectLst>
                <a:cs typeface="Arial" charset="0"/>
              </a:rPr>
              <a:t>Não é fácil;</a:t>
            </a:r>
          </a:p>
          <a:p>
            <a:pPr marL="228600" lvl="1" indent="-228600" defTabSz="1066800"/>
            <a:r>
              <a:rPr lang="pt-BR" sz="2000" b="1" dirty="0">
                <a:solidFill>
                  <a:srgbClr val="FFFF00"/>
                </a:solidFill>
                <a:effectLst>
                  <a:outerShdw blurRad="38100" dist="38100" dir="2700000" algn="tl">
                    <a:srgbClr val="000000">
                      <a:alpha val="43137"/>
                    </a:srgbClr>
                  </a:outerShdw>
                </a:effectLst>
                <a:cs typeface="Arial" charset="0"/>
              </a:rPr>
              <a:t>É uma posição pública e você sempre está sendo observado;</a:t>
            </a:r>
          </a:p>
          <a:p>
            <a:pPr marL="228600" lvl="1" indent="-228600" defTabSz="1066800"/>
            <a:r>
              <a:rPr lang="pt-BR" sz="2000" b="1" dirty="0">
                <a:solidFill>
                  <a:srgbClr val="FFFF00"/>
                </a:solidFill>
                <a:effectLst>
                  <a:outerShdw blurRad="38100" dist="38100" dir="2700000" algn="tl">
                    <a:srgbClr val="000000">
                      <a:alpha val="43137"/>
                    </a:srgbClr>
                  </a:outerShdw>
                </a:effectLst>
                <a:cs typeface="Arial" charset="0"/>
              </a:rPr>
              <a:t>Mas é recompensador</a:t>
            </a:r>
          </a:p>
          <a:p>
            <a:pPr marL="228600" lvl="1" indent="-228600" defTabSz="1066800"/>
            <a:endParaRPr lang="pt-BR" sz="2000" b="1" dirty="0">
              <a:solidFill>
                <a:srgbClr val="FFFF00"/>
              </a:solidFill>
              <a:effectLst>
                <a:outerShdw blurRad="38100" dist="38100" dir="2700000" algn="tl">
                  <a:srgbClr val="000000">
                    <a:alpha val="43137"/>
                  </a:srgbClr>
                </a:outerShdw>
              </a:effectLst>
              <a:cs typeface="Arial" charset="0"/>
            </a:endParaRPr>
          </a:p>
          <a:p>
            <a:pPr marL="228600" lvl="1" indent="-228600" defTabSz="1066800"/>
            <a:r>
              <a:rPr lang="pt-BR" sz="2000" b="1" dirty="0">
                <a:solidFill>
                  <a:srgbClr val="FFFF00"/>
                </a:solidFill>
                <a:effectLst>
                  <a:outerShdw blurRad="38100" dist="38100" dir="2700000" algn="tl">
                    <a:srgbClr val="000000">
                      <a:alpha val="43137"/>
                    </a:srgbClr>
                  </a:outerShdw>
                </a:effectLst>
                <a:cs typeface="Arial" charset="0"/>
              </a:rPr>
              <a:t>O bom líder no gerenciamento do projeto:</a:t>
            </a:r>
          </a:p>
          <a:p>
            <a:pPr marL="228600" lvl="1" indent="-228600" defTabSz="1066800"/>
            <a:endParaRPr lang="pt-BR" sz="2000" b="1" dirty="0">
              <a:solidFill>
                <a:srgbClr val="FFFF00"/>
              </a:solidFill>
              <a:effectLst>
                <a:outerShdw blurRad="38100" dist="38100" dir="2700000" algn="tl">
                  <a:srgbClr val="000000">
                    <a:alpha val="43137"/>
                  </a:srgbClr>
                </a:outerShdw>
              </a:effectLst>
              <a:cs typeface="Arial" charset="0"/>
            </a:endParaRPr>
          </a:p>
          <a:p>
            <a:pPr marL="342900" lvl="1" indent="-342900" defTabSz="1066800">
              <a:buFont typeface="Arial" pitchFamily="34" charset="0"/>
              <a:buChar char="•"/>
            </a:pPr>
            <a:r>
              <a:rPr lang="pt-BR" sz="2000" b="1" dirty="0">
                <a:solidFill>
                  <a:srgbClr val="FFFF00"/>
                </a:solidFill>
                <a:effectLst>
                  <a:outerShdw blurRad="38100" dist="38100" dir="2700000" algn="tl">
                    <a:srgbClr val="000000">
                      <a:alpha val="43137"/>
                    </a:srgbClr>
                  </a:outerShdw>
                </a:effectLst>
                <a:cs typeface="Arial" charset="0"/>
              </a:rPr>
              <a:t>Guia e mentoriza pessoas na direção que beneficia o projeto e seus objetivos;</a:t>
            </a:r>
          </a:p>
          <a:p>
            <a:pPr marL="342900" lvl="1" indent="-342900" defTabSz="1066800">
              <a:buFont typeface="Arial" pitchFamily="34" charset="0"/>
              <a:buChar char="•"/>
            </a:pPr>
            <a:r>
              <a:rPr lang="pt-BR" sz="2000" b="1" dirty="0">
                <a:solidFill>
                  <a:srgbClr val="FFFF00"/>
                </a:solidFill>
                <a:effectLst>
                  <a:outerShdw blurRad="38100" dist="38100" dir="2700000" algn="tl">
                    <a:srgbClr val="000000">
                      <a:alpha val="43137"/>
                    </a:srgbClr>
                  </a:outerShdw>
                </a:effectLst>
                <a:cs typeface="Arial" charset="0"/>
              </a:rPr>
              <a:t>Foca na forças dos membros da equipe;</a:t>
            </a:r>
          </a:p>
          <a:p>
            <a:pPr marL="342900" lvl="1" indent="-342900" defTabSz="1066800">
              <a:buFont typeface="Arial" pitchFamily="34" charset="0"/>
              <a:buChar char="•"/>
            </a:pPr>
            <a:r>
              <a:rPr lang="pt-BR" sz="2000" b="1" dirty="0">
                <a:solidFill>
                  <a:srgbClr val="FFFF00"/>
                </a:solidFill>
                <a:effectLst>
                  <a:outerShdw blurRad="38100" dist="38100" dir="2700000" algn="tl">
                    <a:srgbClr val="000000">
                      <a:alpha val="43137"/>
                    </a:srgbClr>
                  </a:outerShdw>
                </a:effectLst>
                <a:cs typeface="Arial" charset="0"/>
              </a:rPr>
              <a:t>Extrai o melhor das pessoas;</a:t>
            </a:r>
          </a:p>
          <a:p>
            <a:pPr marL="342900" lvl="1" indent="-342900" defTabSz="1066800">
              <a:buFont typeface="Arial" pitchFamily="34" charset="0"/>
              <a:buChar char="•"/>
            </a:pPr>
            <a:r>
              <a:rPr lang="pt-BR" sz="2000" b="1" dirty="0">
                <a:solidFill>
                  <a:srgbClr val="FFFF00"/>
                </a:solidFill>
                <a:effectLst>
                  <a:outerShdw blurRad="38100" dist="38100" dir="2700000" algn="tl">
                    <a:srgbClr val="000000">
                      <a:alpha val="43137"/>
                    </a:srgbClr>
                  </a:outerShdw>
                </a:effectLst>
                <a:cs typeface="Arial" charset="0"/>
              </a:rPr>
              <a:t>Estimula a criatividade, iniciativa e atingimento dos objetivos dos membros da equipe;</a:t>
            </a:r>
          </a:p>
        </p:txBody>
      </p:sp>
    </p:spTree>
    <p:extLst>
      <p:ext uri="{BB962C8B-B14F-4D97-AF65-F5344CB8AC3E}">
        <p14:creationId xmlns:p14="http://schemas.microsoft.com/office/powerpoint/2010/main" xmlns="" val="2069878404"/>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GESTÃO DE PESSOAS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141</a:t>
            </a:fld>
            <a:endParaRPr lang="en-US" dirty="0"/>
          </a:p>
        </p:txBody>
      </p:sp>
      <p:sp>
        <p:nvSpPr>
          <p:cNvPr id="5" name="Forma livre 6"/>
          <p:cNvSpPr/>
          <p:nvPr/>
        </p:nvSpPr>
        <p:spPr>
          <a:xfrm>
            <a:off x="467544" y="1056928"/>
            <a:ext cx="8371656" cy="5724872"/>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1800" b="1" dirty="0">
                <a:solidFill>
                  <a:srgbClr val="FFFF00"/>
                </a:solidFill>
                <a:effectLst>
                  <a:outerShdw blurRad="38100" dist="38100" dir="2700000" algn="tl">
                    <a:srgbClr val="000000">
                      <a:alpha val="43137"/>
                    </a:srgbClr>
                  </a:outerShdw>
                </a:effectLst>
                <a:cs typeface="Arial" charset="0"/>
              </a:rPr>
              <a:t>O que você deve ser e deve desenvolver para ser um líder?</a:t>
            </a:r>
          </a:p>
          <a:p>
            <a:pPr marL="228600" lvl="1" indent="-228600" defTabSz="1066800"/>
            <a:endParaRPr lang="pt-BR" sz="1800" b="1" dirty="0">
              <a:solidFill>
                <a:srgbClr val="FFFF00"/>
              </a:solidFill>
              <a:effectLst>
                <a:outerShdw blurRad="38100" dist="38100" dir="2700000" algn="tl">
                  <a:srgbClr val="000000">
                    <a:alpha val="43137"/>
                  </a:srgbClr>
                </a:outerShdw>
              </a:effectLst>
              <a:cs typeface="Arial" charset="0"/>
            </a:endParaRPr>
          </a:p>
          <a:p>
            <a:pPr marL="342900" lvl="1" indent="-342900" defTabSz="1066800">
              <a:buFont typeface="+mj-lt"/>
              <a:buAutoNum type="arabicParenR"/>
            </a:pPr>
            <a:r>
              <a:rPr lang="pt-BR" sz="1800" b="1" dirty="0" smtClean="0">
                <a:solidFill>
                  <a:srgbClr val="FFFF00"/>
                </a:solidFill>
                <a:effectLst>
                  <a:outerShdw blurRad="38100" dist="38100" dir="2700000" algn="tl">
                    <a:srgbClr val="000000">
                      <a:alpha val="43137"/>
                    </a:srgbClr>
                  </a:outerShdw>
                </a:effectLst>
                <a:cs typeface="Arial" charset="0"/>
              </a:rPr>
              <a:t>Ter </a:t>
            </a:r>
            <a:r>
              <a:rPr lang="pt-BR" sz="1800" b="1" dirty="0">
                <a:solidFill>
                  <a:srgbClr val="FFFF00"/>
                </a:solidFill>
                <a:effectLst>
                  <a:outerShdw blurRad="38100" dist="38100" dir="2700000" algn="tl">
                    <a:srgbClr val="000000">
                      <a:alpha val="43137"/>
                    </a:srgbClr>
                  </a:outerShdw>
                </a:effectLst>
                <a:cs typeface="Arial" charset="0"/>
              </a:rPr>
              <a:t>visão. Saber orientar sua equipe, indicando o rumo a ser seguido: onde chegar e como chegar, tendo a visão clara da missão, estratégias, objetivos e dos valores básicos.</a:t>
            </a:r>
          </a:p>
          <a:p>
            <a:pPr marL="342900" lvl="1" indent="-342900" defTabSz="1066800">
              <a:buFont typeface="+mj-lt"/>
              <a:buAutoNum type="arabicParenR"/>
            </a:pPr>
            <a:r>
              <a:rPr lang="pt-BR" sz="1800" b="1" dirty="0" smtClean="0">
                <a:solidFill>
                  <a:srgbClr val="FFFF00"/>
                </a:solidFill>
                <a:effectLst>
                  <a:outerShdw blurRad="38100" dist="38100" dir="2700000" algn="tl">
                    <a:srgbClr val="000000">
                      <a:alpha val="43137"/>
                    </a:srgbClr>
                  </a:outerShdw>
                </a:effectLst>
                <a:cs typeface="Arial" charset="0"/>
              </a:rPr>
              <a:t>Dar </a:t>
            </a:r>
            <a:r>
              <a:rPr lang="pt-BR" sz="1800" b="1" dirty="0">
                <a:solidFill>
                  <a:srgbClr val="FFFF00"/>
                </a:solidFill>
                <a:effectLst>
                  <a:outerShdw blurRad="38100" dist="38100" dir="2700000" algn="tl">
                    <a:srgbClr val="000000">
                      <a:alpha val="43137"/>
                    </a:srgbClr>
                  </a:outerShdw>
                </a:effectLst>
                <a:cs typeface="Arial" charset="0"/>
              </a:rPr>
              <a:t>o exemplo. Só é verdadeiramente líder quem segue à frente dando o exemplo: “As palavras comovem, os exemplos arrastam”. </a:t>
            </a:r>
          </a:p>
          <a:p>
            <a:pPr marL="342900" lvl="1" indent="-342900" defTabSz="1066800">
              <a:buFont typeface="+mj-lt"/>
              <a:buAutoNum type="arabicParenR"/>
            </a:pPr>
            <a:r>
              <a:rPr lang="pt-BR" sz="1800" b="1" dirty="0" smtClean="0">
                <a:solidFill>
                  <a:srgbClr val="FFFF00"/>
                </a:solidFill>
                <a:effectLst>
                  <a:outerShdw blurRad="38100" dist="38100" dir="2700000" algn="tl">
                    <a:srgbClr val="000000">
                      <a:alpha val="43137"/>
                    </a:srgbClr>
                  </a:outerShdw>
                </a:effectLst>
                <a:cs typeface="Arial" charset="0"/>
              </a:rPr>
              <a:t>Acreditar </a:t>
            </a:r>
            <a:r>
              <a:rPr lang="pt-BR" sz="1800" b="1" dirty="0">
                <a:solidFill>
                  <a:srgbClr val="FFFF00"/>
                </a:solidFill>
                <a:effectLst>
                  <a:outerShdw blurRad="38100" dist="38100" dir="2700000" algn="tl">
                    <a:srgbClr val="000000">
                      <a:alpha val="43137"/>
                    </a:srgbClr>
                  </a:outerShdw>
                </a:effectLst>
                <a:cs typeface="Arial" charset="0"/>
              </a:rPr>
              <a:t>com determinação. Não basta ter a visão. É necessário acreditar com muita determinação que vai conseguir os objetivos,  inclusive sabendo aprender com os erros.</a:t>
            </a:r>
          </a:p>
          <a:p>
            <a:pPr marL="342900" lvl="1" indent="-342900" defTabSz="1066800">
              <a:buFont typeface="+mj-lt"/>
              <a:buAutoNum type="arabicParenR"/>
            </a:pPr>
            <a:r>
              <a:rPr lang="pt-BR" sz="1800" b="1" dirty="0" smtClean="0">
                <a:solidFill>
                  <a:srgbClr val="FFFF00"/>
                </a:solidFill>
                <a:effectLst>
                  <a:outerShdw blurRad="38100" dist="38100" dir="2700000" algn="tl">
                    <a:srgbClr val="000000">
                      <a:alpha val="43137"/>
                    </a:srgbClr>
                  </a:outerShdw>
                </a:effectLst>
                <a:cs typeface="Arial" charset="0"/>
              </a:rPr>
              <a:t>Agir</a:t>
            </a:r>
            <a:r>
              <a:rPr lang="pt-BR" sz="1800" b="1" dirty="0">
                <a:solidFill>
                  <a:srgbClr val="FFFF00"/>
                </a:solidFill>
                <a:effectLst>
                  <a:outerShdw blurRad="38100" dist="38100" dir="2700000" algn="tl">
                    <a:srgbClr val="000000">
                      <a:alpha val="43137"/>
                    </a:srgbClr>
                  </a:outerShdw>
                </a:effectLst>
                <a:cs typeface="Arial" charset="0"/>
              </a:rPr>
              <a:t>, sabendo fazer-fazer. O bom líder não faz, faz </a:t>
            </a:r>
            <a:r>
              <a:rPr lang="pt-BR" sz="1800" b="1" dirty="0" smtClean="0">
                <a:solidFill>
                  <a:srgbClr val="FFFF00"/>
                </a:solidFill>
                <a:effectLst>
                  <a:outerShdw blurRad="38100" dist="38100" dir="2700000" algn="tl">
                    <a:srgbClr val="000000">
                      <a:alpha val="43137"/>
                    </a:srgbClr>
                  </a:outerShdw>
                </a:effectLst>
                <a:cs typeface="Arial" charset="0"/>
              </a:rPr>
              <a:t>fazer.</a:t>
            </a:r>
          </a:p>
          <a:p>
            <a:pPr marL="342900" lvl="1" indent="-342900" defTabSz="1066800">
              <a:buFont typeface="+mj-lt"/>
              <a:buAutoNum type="arabicParenR"/>
            </a:pPr>
            <a:r>
              <a:rPr lang="pt-BR" sz="1800" b="1" dirty="0" smtClean="0">
                <a:solidFill>
                  <a:srgbClr val="FFFF00"/>
                </a:solidFill>
                <a:effectLst>
                  <a:outerShdw blurRad="38100" dist="38100" dir="2700000" algn="tl">
                    <a:srgbClr val="000000">
                      <a:alpha val="43137"/>
                    </a:srgbClr>
                  </a:outerShdw>
                </a:effectLst>
                <a:cs typeface="Arial" charset="0"/>
              </a:rPr>
              <a:t>Ter </a:t>
            </a:r>
            <a:r>
              <a:rPr lang="pt-BR" sz="1800" b="1" dirty="0">
                <a:solidFill>
                  <a:srgbClr val="FFFF00"/>
                </a:solidFill>
                <a:effectLst>
                  <a:outerShdw blurRad="38100" dist="38100" dir="2700000" algn="tl">
                    <a:srgbClr val="000000">
                      <a:alpha val="43137"/>
                    </a:srgbClr>
                  </a:outerShdw>
                </a:effectLst>
                <a:cs typeface="Arial" charset="0"/>
              </a:rPr>
              <a:t>habilidade interpessoal e competência emocional. Saber reconhecer e administrar as próprias emoções. Conhecer e sentir empatia em cada liderado, sabendo lidar com eles.</a:t>
            </a:r>
          </a:p>
          <a:p>
            <a:pPr marL="342900" lvl="1" indent="-342900" defTabSz="1066800">
              <a:buFont typeface="+mj-lt"/>
              <a:buAutoNum type="arabicParenR"/>
            </a:pPr>
            <a:r>
              <a:rPr lang="pt-BR" sz="1800" b="1" dirty="0" smtClean="0">
                <a:solidFill>
                  <a:srgbClr val="FFFF00"/>
                </a:solidFill>
                <a:effectLst>
                  <a:outerShdw blurRad="38100" dist="38100" dir="2700000" algn="tl">
                    <a:srgbClr val="000000">
                      <a:alpha val="43137"/>
                    </a:srgbClr>
                  </a:outerShdw>
                </a:effectLst>
                <a:cs typeface="Arial" charset="0"/>
              </a:rPr>
              <a:t>Ter </a:t>
            </a:r>
            <a:r>
              <a:rPr lang="pt-BR" sz="1800" b="1" dirty="0">
                <a:solidFill>
                  <a:srgbClr val="FFFF00"/>
                </a:solidFill>
                <a:effectLst>
                  <a:outerShdw blurRad="38100" dist="38100" dir="2700000" algn="tl">
                    <a:srgbClr val="000000">
                      <a:alpha val="43137"/>
                    </a:srgbClr>
                  </a:outerShdw>
                </a:effectLst>
                <a:cs typeface="Arial" charset="0"/>
              </a:rPr>
              <a:t>comunicação clara. Verificar sempre como ela chega ao destinatário.</a:t>
            </a:r>
          </a:p>
          <a:p>
            <a:pPr marL="342900" lvl="1" indent="-342900" defTabSz="1066800">
              <a:buFont typeface="+mj-lt"/>
              <a:buAutoNum type="arabicParenR"/>
            </a:pPr>
            <a:r>
              <a:rPr lang="pt-BR" sz="1800" b="1" dirty="0" smtClean="0">
                <a:solidFill>
                  <a:srgbClr val="FFFF00"/>
                </a:solidFill>
                <a:effectLst>
                  <a:outerShdw blurRad="38100" dist="38100" dir="2700000" algn="tl">
                    <a:srgbClr val="000000">
                      <a:alpha val="43137"/>
                    </a:srgbClr>
                  </a:outerShdw>
                </a:effectLst>
                <a:cs typeface="Arial" charset="0"/>
              </a:rPr>
              <a:t>Buscar </a:t>
            </a:r>
            <a:r>
              <a:rPr lang="pt-BR" sz="1800" b="1" dirty="0">
                <a:solidFill>
                  <a:srgbClr val="FFFF00"/>
                </a:solidFill>
                <a:effectLst>
                  <a:outerShdw blurRad="38100" dist="38100" dir="2700000" algn="tl">
                    <a:srgbClr val="000000">
                      <a:alpha val="43137"/>
                    </a:srgbClr>
                  </a:outerShdw>
                </a:effectLst>
                <a:cs typeface="Arial" charset="0"/>
              </a:rPr>
              <a:t>motivar e envolver os liderados.</a:t>
            </a:r>
          </a:p>
          <a:p>
            <a:pPr marL="342900" lvl="1" indent="-342900" defTabSz="1066800">
              <a:buFont typeface="+mj-lt"/>
              <a:buAutoNum type="arabicParenR"/>
            </a:pPr>
            <a:r>
              <a:rPr lang="pt-BR" sz="1800" b="1" dirty="0" smtClean="0">
                <a:solidFill>
                  <a:srgbClr val="FFFF00"/>
                </a:solidFill>
                <a:effectLst>
                  <a:outerShdw blurRad="38100" dist="38100" dir="2700000" algn="tl">
                    <a:srgbClr val="000000">
                      <a:alpha val="43137"/>
                    </a:srgbClr>
                  </a:outerShdw>
                </a:effectLst>
                <a:cs typeface="Arial" charset="0"/>
              </a:rPr>
              <a:t>Tomar </a:t>
            </a:r>
            <a:r>
              <a:rPr lang="pt-BR" sz="1800" b="1" dirty="0">
                <a:solidFill>
                  <a:srgbClr val="FFFF00"/>
                </a:solidFill>
                <a:effectLst>
                  <a:outerShdw blurRad="38100" dist="38100" dir="2700000" algn="tl">
                    <a:srgbClr val="000000">
                      <a:alpha val="43137"/>
                    </a:srgbClr>
                  </a:outerShdw>
                </a:effectLst>
                <a:cs typeface="Arial" charset="0"/>
              </a:rPr>
              <a:t>Decisões. Saber tomar a decisão certa na hora certa, evitando os extremos, a indecisão e o excesso de ansiedade.</a:t>
            </a:r>
          </a:p>
        </p:txBody>
      </p:sp>
    </p:spTree>
    <p:extLst>
      <p:ext uri="{BB962C8B-B14F-4D97-AF65-F5344CB8AC3E}">
        <p14:creationId xmlns:p14="http://schemas.microsoft.com/office/powerpoint/2010/main" xmlns="" val="774447736"/>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GESTÃO DE PESSOAS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142</a:t>
            </a:fld>
            <a:endParaRPr lang="en-US" dirty="0"/>
          </a:p>
        </p:txBody>
      </p:sp>
      <p:sp>
        <p:nvSpPr>
          <p:cNvPr id="5" name="Retângulo 4"/>
          <p:cNvSpPr>
            <a:spLocks noChangeArrowheads="1"/>
          </p:cNvSpPr>
          <p:nvPr/>
        </p:nvSpPr>
        <p:spPr bwMode="auto">
          <a:xfrm>
            <a:off x="357188" y="1285875"/>
            <a:ext cx="8358187" cy="830263"/>
          </a:xfrm>
          <a:prstGeom prst="rect">
            <a:avLst/>
          </a:prstGeom>
          <a:solidFill>
            <a:srgbClr val="00B050"/>
          </a:solidFill>
          <a:ln/>
          <a:extLst/>
        </p:spPr>
        <p:style>
          <a:lnRef idx="3">
            <a:schemeClr val="lt1"/>
          </a:lnRef>
          <a:fillRef idx="1">
            <a:schemeClr val="accent3"/>
          </a:fillRef>
          <a:effectRef idx="1">
            <a:schemeClr val="accent3"/>
          </a:effectRef>
          <a:fontRef idx="minor">
            <a:schemeClr val="lt1"/>
          </a:fontRef>
        </p:style>
        <p:txBody>
          <a:bodyPr>
            <a:spAutoFit/>
          </a:bodyPr>
          <a:lstStyle/>
          <a:p>
            <a:pPr algn="r" eaLnBrk="0" hangingPunct="0"/>
            <a:r>
              <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E lembrem-se...“Liderança é a arte de realizar mais do que a ciência de gerenciar diz que é possível.”</a:t>
            </a:r>
          </a:p>
        </p:txBody>
      </p:sp>
      <p:sp>
        <p:nvSpPr>
          <p:cNvPr id="7" name="Retângulo 6"/>
          <p:cNvSpPr/>
          <p:nvPr/>
        </p:nvSpPr>
        <p:spPr>
          <a:xfrm>
            <a:off x="3657600" y="5357826"/>
            <a:ext cx="5715000" cy="461665"/>
          </a:xfrm>
          <a:prstGeom prst="rect">
            <a:avLst/>
          </a:prstGeom>
          <a:solidFill>
            <a:srgbClr val="00B050"/>
          </a:solidFill>
        </p:spPr>
        <p:style>
          <a:lnRef idx="3">
            <a:schemeClr val="lt1"/>
          </a:lnRef>
          <a:fillRef idx="1">
            <a:schemeClr val="accent3"/>
          </a:fillRef>
          <a:effectRef idx="1">
            <a:schemeClr val="accent3"/>
          </a:effectRef>
          <a:fontRef idx="minor">
            <a:schemeClr val="lt1"/>
          </a:fontRef>
        </p:style>
        <p:txBody>
          <a:bodyPr wrap="square" anchor="ctr">
            <a:spAutoFit/>
          </a:bodyPr>
          <a:lstStyle/>
          <a:p>
            <a:pPr algn="ctr" eaLnBrk="0" hangingPunct="0">
              <a:defRPr/>
            </a:pPr>
            <a:r>
              <a:rPr lang="pt-BR" b="1" dirty="0">
                <a:solidFill>
                  <a:srgbClr val="FFFF00"/>
                </a:solidFill>
                <a:effectLst>
                  <a:outerShdw blurRad="38100" dist="38100" dir="2700000" algn="tl">
                    <a:srgbClr val="000000">
                      <a:alpha val="43137"/>
                    </a:srgbClr>
                  </a:outerShdw>
                </a:effectLst>
                <a:hlinkClick r:id="rId2" action="ppaction://hlinkfile"/>
              </a:rPr>
              <a:t>Vídeo - </a:t>
            </a:r>
            <a:r>
              <a:rPr lang="pt-BR" b="1" dirty="0" smtClean="0">
                <a:solidFill>
                  <a:srgbClr val="FFFF00"/>
                </a:solidFill>
                <a:effectLst>
                  <a:outerShdw blurRad="38100" dist="38100" dir="2700000" algn="tl">
                    <a:srgbClr val="000000">
                      <a:alpha val="43137"/>
                    </a:srgbClr>
                  </a:outerShdw>
                </a:effectLst>
                <a:hlinkClick r:id="rId2" action="ppaction://hlinkfile"/>
              </a:rPr>
              <a:t>Gladiador</a:t>
            </a:r>
            <a:endParaRPr lang="pt-BR" b="1" dirty="0">
              <a:solidFill>
                <a:srgbClr val="FFFF00"/>
              </a:solidFill>
              <a:effectLst>
                <a:outerShdw blurRad="38100" dist="38100" dir="2700000" algn="tl">
                  <a:srgbClr val="000000">
                    <a:alpha val="43137"/>
                  </a:srgbClr>
                </a:outerShdw>
              </a:effectLst>
            </a:endParaRPr>
          </a:p>
        </p:txBody>
      </p:sp>
      <p:pic>
        <p:nvPicPr>
          <p:cNvPr id="6" name="Imagem 5" descr="mcith_windows_media_player_logo.png">
            <a:hlinkClick r:id="rId3" action="ppaction://hlinkfile"/>
          </p:cNvPr>
          <p:cNvPicPr>
            <a:picLocks noChangeAspect="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7929563" y="5214938"/>
            <a:ext cx="784225" cy="685800"/>
          </a:xfrm>
          <a:prstGeom prst="rect">
            <a:avLst/>
          </a:prstGeom>
          <a:ln/>
          <a:extLst/>
        </p:spPr>
        <p:style>
          <a:lnRef idx="3">
            <a:schemeClr val="lt1"/>
          </a:lnRef>
          <a:fillRef idx="1">
            <a:schemeClr val="accent3"/>
          </a:fillRef>
          <a:effectRef idx="1">
            <a:schemeClr val="accent3"/>
          </a:effectRef>
          <a:fontRef idx="minor">
            <a:schemeClr val="lt1"/>
          </a:fontRef>
        </p:style>
      </p:pic>
    </p:spTree>
    <p:extLst>
      <p:ext uri="{BB962C8B-B14F-4D97-AF65-F5344CB8AC3E}">
        <p14:creationId xmlns:p14="http://schemas.microsoft.com/office/powerpoint/2010/main" xmlns="" val="93942103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05" y="2819400"/>
            <a:ext cx="9144000" cy="990600"/>
          </a:xfrm>
        </p:spPr>
        <p:txBody>
          <a:bodyPr/>
          <a:lstStyle/>
          <a:p>
            <a:r>
              <a:rPr lang="pt-BR" sz="9600" dirty="0" smtClean="0"/>
              <a:t>MUITO OBRIGADO!</a:t>
            </a:r>
            <a:endParaRPr lang="en-US" sz="9600"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143</a:t>
            </a:fld>
            <a:endParaRPr lang="en-US" dirty="0"/>
          </a:p>
        </p:txBody>
      </p:sp>
    </p:spTree>
    <p:extLst>
      <p:ext uri="{BB962C8B-B14F-4D97-AF65-F5344CB8AC3E}">
        <p14:creationId xmlns:p14="http://schemas.microsoft.com/office/powerpoint/2010/main" xmlns="" val="3273671078"/>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90600"/>
          </a:xfrm>
        </p:spPr>
        <p:txBody>
          <a:bodyPr/>
          <a:lstStyle/>
          <a:p>
            <a:r>
              <a:rPr lang="pt-BR" dirty="0" smtClean="0"/>
              <a:t>LIDERANÇA</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15</a:t>
            </a:fld>
            <a:endParaRPr lang="en-US" dirty="0"/>
          </a:p>
        </p:txBody>
      </p:sp>
      <p:sp>
        <p:nvSpPr>
          <p:cNvPr id="5" name="Forma livre 7"/>
          <p:cNvSpPr>
            <a:spLocks noChangeArrowheads="1"/>
          </p:cNvSpPr>
          <p:nvPr/>
        </p:nvSpPr>
        <p:spPr bwMode="auto">
          <a:xfrm>
            <a:off x="228600" y="914400"/>
            <a:ext cx="8763000" cy="54102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indent="-457200" defTabSz="1066800">
              <a:buFont typeface="Arial" pitchFamily="34" charset="0"/>
              <a:buChar char="•"/>
            </a:pPr>
            <a:r>
              <a:rPr lang="en-US" b="1" dirty="0" err="1">
                <a:solidFill>
                  <a:srgbClr val="FFFF00"/>
                </a:solidFill>
                <a:effectLst>
                  <a:outerShdw blurRad="38100" dist="38100" dir="2700000" algn="tl">
                    <a:srgbClr val="000000">
                      <a:alpha val="43137"/>
                    </a:srgbClr>
                  </a:outerShdw>
                </a:effectLst>
                <a:latin typeface="+mn-lt"/>
              </a:rPr>
              <a:t>Liderança</a:t>
            </a:r>
            <a:r>
              <a:rPr lang="en-US" b="1" dirty="0">
                <a:solidFill>
                  <a:srgbClr val="FFFF00"/>
                </a:solidFill>
                <a:effectLst>
                  <a:outerShdw blurRad="38100" dist="38100" dir="2700000" algn="tl">
                    <a:srgbClr val="000000">
                      <a:alpha val="43137"/>
                    </a:srgbClr>
                  </a:outerShdw>
                </a:effectLst>
                <a:latin typeface="+mn-lt"/>
              </a:rPr>
              <a:t> é o </a:t>
            </a:r>
            <a:r>
              <a:rPr lang="en-US" b="1" dirty="0" err="1">
                <a:solidFill>
                  <a:srgbClr val="FFFF00"/>
                </a:solidFill>
                <a:effectLst>
                  <a:outerShdw blurRad="38100" dist="38100" dir="2700000" algn="tl">
                    <a:srgbClr val="000000">
                      <a:alpha val="43137"/>
                    </a:srgbClr>
                  </a:outerShdw>
                </a:effectLst>
                <a:latin typeface="+mn-lt"/>
              </a:rPr>
              <a:t>processo</a:t>
            </a:r>
            <a:r>
              <a:rPr lang="en-US" b="1" dirty="0">
                <a:solidFill>
                  <a:srgbClr val="FFFF00"/>
                </a:solidFill>
                <a:effectLst>
                  <a:outerShdw blurRad="38100" dist="38100" dir="2700000" algn="tl">
                    <a:srgbClr val="000000">
                      <a:alpha val="43137"/>
                    </a:srgbClr>
                  </a:outerShdw>
                </a:effectLst>
                <a:latin typeface="+mn-lt"/>
              </a:rPr>
              <a:t> de </a:t>
            </a:r>
            <a:r>
              <a:rPr lang="en-US" b="1" dirty="0" err="1">
                <a:solidFill>
                  <a:srgbClr val="FFFF00"/>
                </a:solidFill>
                <a:effectLst>
                  <a:outerShdw blurRad="38100" dist="38100" dir="2700000" algn="tl">
                    <a:srgbClr val="000000">
                      <a:alpha val="43137"/>
                    </a:srgbClr>
                  </a:outerShdw>
                </a:effectLst>
                <a:latin typeface="+mn-lt"/>
              </a:rPr>
              <a:t>conduzir</a:t>
            </a:r>
            <a:r>
              <a:rPr lang="en-US" b="1" dirty="0">
                <a:solidFill>
                  <a:srgbClr val="FFFF00"/>
                </a:solidFill>
                <a:effectLst>
                  <a:outerShdw blurRad="38100" dist="38100" dir="2700000" algn="tl">
                    <a:srgbClr val="000000">
                      <a:alpha val="43137"/>
                    </a:srgbClr>
                  </a:outerShdw>
                </a:effectLst>
                <a:latin typeface="+mn-lt"/>
              </a:rPr>
              <a:t> um </a:t>
            </a:r>
            <a:r>
              <a:rPr lang="en-US" b="1" dirty="0" err="1">
                <a:solidFill>
                  <a:srgbClr val="FFFF00"/>
                </a:solidFill>
                <a:effectLst>
                  <a:outerShdw blurRad="38100" dist="38100" dir="2700000" algn="tl">
                    <a:srgbClr val="000000">
                      <a:alpha val="43137"/>
                    </a:srgbClr>
                  </a:outerShdw>
                </a:effectLst>
                <a:latin typeface="+mn-lt"/>
              </a:rPr>
              <a:t>grupo</a:t>
            </a:r>
            <a:r>
              <a:rPr lang="en-US" b="1" dirty="0">
                <a:solidFill>
                  <a:srgbClr val="FFFF00"/>
                </a:solidFill>
                <a:effectLst>
                  <a:outerShdw blurRad="38100" dist="38100" dir="2700000" algn="tl">
                    <a:srgbClr val="000000">
                      <a:alpha val="43137"/>
                    </a:srgbClr>
                  </a:outerShdw>
                </a:effectLst>
                <a:latin typeface="+mn-lt"/>
              </a:rPr>
              <a:t> de </a:t>
            </a:r>
            <a:r>
              <a:rPr lang="en-US" b="1" dirty="0" err="1">
                <a:solidFill>
                  <a:srgbClr val="FFFF00"/>
                </a:solidFill>
                <a:effectLst>
                  <a:outerShdw blurRad="38100" dist="38100" dir="2700000" algn="tl">
                    <a:srgbClr val="000000">
                      <a:alpha val="43137"/>
                    </a:srgbClr>
                  </a:outerShdw>
                </a:effectLst>
                <a:latin typeface="+mn-lt"/>
              </a:rPr>
              <a:t>pessoas</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transformando</a:t>
            </a:r>
            <a:r>
              <a:rPr lang="en-US" b="1" dirty="0">
                <a:solidFill>
                  <a:srgbClr val="FFFF00"/>
                </a:solidFill>
                <a:effectLst>
                  <a:outerShdw blurRad="38100" dist="38100" dir="2700000" algn="tl">
                    <a:srgbClr val="000000">
                      <a:alpha val="43137"/>
                    </a:srgbClr>
                  </a:outerShdw>
                </a:effectLst>
                <a:latin typeface="+mn-lt"/>
              </a:rPr>
              <a:t>-o </a:t>
            </a:r>
            <a:r>
              <a:rPr lang="en-US" b="1" dirty="0" err="1">
                <a:solidFill>
                  <a:srgbClr val="FFFF00"/>
                </a:solidFill>
                <a:effectLst>
                  <a:outerShdw blurRad="38100" dist="38100" dir="2700000" algn="tl">
                    <a:srgbClr val="000000">
                      <a:alpha val="43137"/>
                    </a:srgbClr>
                  </a:outerShdw>
                </a:effectLst>
                <a:latin typeface="+mn-lt"/>
              </a:rPr>
              <a:t>numa</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equipe</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que</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gera</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resultados</a:t>
            </a:r>
            <a:r>
              <a:rPr lang="en-US" b="1" dirty="0">
                <a:solidFill>
                  <a:srgbClr val="FFFF00"/>
                </a:solidFill>
                <a:effectLst>
                  <a:outerShdw blurRad="38100" dist="38100" dir="2700000" algn="tl">
                    <a:srgbClr val="000000">
                      <a:alpha val="43137"/>
                    </a:srgbClr>
                  </a:outerShdw>
                </a:effectLst>
                <a:latin typeface="+mn-lt"/>
              </a:rPr>
              <a:t>. É a </a:t>
            </a:r>
            <a:r>
              <a:rPr lang="en-US" b="1" dirty="0" err="1">
                <a:solidFill>
                  <a:srgbClr val="FFFF00"/>
                </a:solidFill>
                <a:effectLst>
                  <a:outerShdw blurRad="38100" dist="38100" dir="2700000" algn="tl">
                    <a:srgbClr val="000000">
                      <a:alpha val="43137"/>
                    </a:srgbClr>
                  </a:outerShdw>
                </a:effectLst>
                <a:latin typeface="+mn-lt"/>
              </a:rPr>
              <a:t>habilidade</a:t>
            </a:r>
            <a:r>
              <a:rPr lang="en-US" b="1" dirty="0">
                <a:solidFill>
                  <a:srgbClr val="FFFF00"/>
                </a:solidFill>
                <a:effectLst>
                  <a:outerShdw blurRad="38100" dist="38100" dir="2700000" algn="tl">
                    <a:srgbClr val="000000">
                      <a:alpha val="43137"/>
                    </a:srgbClr>
                  </a:outerShdw>
                </a:effectLst>
                <a:latin typeface="+mn-lt"/>
              </a:rPr>
              <a:t> de </a:t>
            </a:r>
            <a:r>
              <a:rPr lang="en-US" b="1" dirty="0" err="1">
                <a:solidFill>
                  <a:srgbClr val="FFFF00"/>
                </a:solidFill>
                <a:effectLst>
                  <a:outerShdw blurRad="38100" dist="38100" dir="2700000" algn="tl">
                    <a:srgbClr val="000000">
                      <a:alpha val="43137"/>
                    </a:srgbClr>
                  </a:outerShdw>
                </a:effectLst>
                <a:latin typeface="+mn-lt"/>
              </a:rPr>
              <a:t>motivar</a:t>
            </a:r>
            <a:r>
              <a:rPr lang="en-US" b="1" dirty="0">
                <a:solidFill>
                  <a:srgbClr val="FFFF00"/>
                </a:solidFill>
                <a:effectLst>
                  <a:outerShdw blurRad="38100" dist="38100" dir="2700000" algn="tl">
                    <a:srgbClr val="000000">
                      <a:alpha val="43137"/>
                    </a:srgbClr>
                  </a:outerShdw>
                </a:effectLst>
                <a:latin typeface="+mn-lt"/>
              </a:rPr>
              <a:t> e </a:t>
            </a:r>
            <a:r>
              <a:rPr lang="en-US" b="1" dirty="0" err="1">
                <a:solidFill>
                  <a:srgbClr val="FFFF00"/>
                </a:solidFill>
                <a:effectLst>
                  <a:outerShdw blurRad="38100" dist="38100" dir="2700000" algn="tl">
                    <a:srgbClr val="000000">
                      <a:alpha val="43137"/>
                    </a:srgbClr>
                  </a:outerShdw>
                </a:effectLst>
                <a:latin typeface="+mn-lt"/>
              </a:rPr>
              <a:t>influenciar</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os</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liderados</a:t>
            </a:r>
            <a:r>
              <a:rPr lang="en-US" b="1" dirty="0">
                <a:solidFill>
                  <a:srgbClr val="FFFF00"/>
                </a:solidFill>
                <a:effectLst>
                  <a:outerShdw blurRad="38100" dist="38100" dir="2700000" algn="tl">
                    <a:srgbClr val="000000">
                      <a:alpha val="43137"/>
                    </a:srgbClr>
                  </a:outerShdw>
                </a:effectLst>
                <a:latin typeface="+mn-lt"/>
              </a:rPr>
              <a:t>, de forma </a:t>
            </a:r>
            <a:r>
              <a:rPr lang="en-US" b="1" dirty="0" err="1">
                <a:solidFill>
                  <a:srgbClr val="FFFF00"/>
                </a:solidFill>
                <a:effectLst>
                  <a:outerShdw blurRad="38100" dist="38100" dir="2700000" algn="tl">
                    <a:srgbClr val="000000">
                      <a:alpha val="43137"/>
                    </a:srgbClr>
                  </a:outerShdw>
                </a:effectLst>
                <a:latin typeface="+mn-lt"/>
              </a:rPr>
              <a:t>ética</a:t>
            </a:r>
            <a:r>
              <a:rPr lang="en-US" b="1" dirty="0">
                <a:solidFill>
                  <a:srgbClr val="FFFF00"/>
                </a:solidFill>
                <a:effectLst>
                  <a:outerShdw blurRad="38100" dist="38100" dir="2700000" algn="tl">
                    <a:srgbClr val="000000">
                      <a:alpha val="43137"/>
                    </a:srgbClr>
                  </a:outerShdw>
                </a:effectLst>
                <a:latin typeface="+mn-lt"/>
              </a:rPr>
              <a:t> e </a:t>
            </a:r>
            <a:r>
              <a:rPr lang="en-US" b="1" dirty="0" err="1">
                <a:solidFill>
                  <a:srgbClr val="FFFF00"/>
                </a:solidFill>
                <a:effectLst>
                  <a:outerShdw blurRad="38100" dist="38100" dir="2700000" algn="tl">
                    <a:srgbClr val="000000">
                      <a:alpha val="43137"/>
                    </a:srgbClr>
                  </a:outerShdw>
                </a:effectLst>
                <a:latin typeface="+mn-lt"/>
              </a:rPr>
              <a:t>positiva</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para</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que</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contribuam</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voluntariamente</a:t>
            </a:r>
            <a:r>
              <a:rPr lang="en-US" b="1" dirty="0">
                <a:solidFill>
                  <a:srgbClr val="FFFF00"/>
                </a:solidFill>
                <a:effectLst>
                  <a:outerShdw blurRad="38100" dist="38100" dir="2700000" algn="tl">
                    <a:srgbClr val="000000">
                      <a:alpha val="43137"/>
                    </a:srgbClr>
                  </a:outerShdw>
                </a:effectLst>
                <a:latin typeface="+mn-lt"/>
              </a:rPr>
              <a:t> e com </a:t>
            </a:r>
            <a:r>
              <a:rPr lang="en-US" b="1" dirty="0" err="1">
                <a:solidFill>
                  <a:srgbClr val="FFFF00"/>
                </a:solidFill>
                <a:effectLst>
                  <a:outerShdw blurRad="38100" dist="38100" dir="2700000" algn="tl">
                    <a:srgbClr val="000000">
                      <a:alpha val="43137"/>
                    </a:srgbClr>
                  </a:outerShdw>
                </a:effectLst>
                <a:latin typeface="+mn-lt"/>
              </a:rPr>
              <a:t>entusiasmo</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para</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alcançarem</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os</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objetivos</a:t>
            </a:r>
            <a:r>
              <a:rPr lang="en-US" b="1" dirty="0">
                <a:solidFill>
                  <a:srgbClr val="FFFF00"/>
                </a:solidFill>
                <a:effectLst>
                  <a:outerShdw blurRad="38100" dist="38100" dir="2700000" algn="tl">
                    <a:srgbClr val="000000">
                      <a:alpha val="43137"/>
                    </a:srgbClr>
                  </a:outerShdw>
                </a:effectLst>
                <a:latin typeface="+mn-lt"/>
              </a:rPr>
              <a:t> da </a:t>
            </a:r>
            <a:r>
              <a:rPr lang="en-US" b="1" dirty="0" err="1">
                <a:solidFill>
                  <a:srgbClr val="FFFF00"/>
                </a:solidFill>
                <a:effectLst>
                  <a:outerShdw blurRad="38100" dist="38100" dir="2700000" algn="tl">
                    <a:srgbClr val="000000">
                      <a:alpha val="43137"/>
                    </a:srgbClr>
                  </a:outerShdw>
                </a:effectLst>
                <a:latin typeface="+mn-lt"/>
              </a:rPr>
              <a:t>equipe</a:t>
            </a:r>
            <a:r>
              <a:rPr lang="en-US" b="1" dirty="0">
                <a:solidFill>
                  <a:srgbClr val="FFFF00"/>
                </a:solidFill>
                <a:effectLst>
                  <a:outerShdw blurRad="38100" dist="38100" dir="2700000" algn="tl">
                    <a:srgbClr val="000000">
                      <a:alpha val="43137"/>
                    </a:srgbClr>
                  </a:outerShdw>
                </a:effectLst>
                <a:latin typeface="+mn-lt"/>
              </a:rPr>
              <a:t> e da </a:t>
            </a:r>
            <a:r>
              <a:rPr lang="en-US" b="1" dirty="0" err="1">
                <a:solidFill>
                  <a:srgbClr val="FFFF00"/>
                </a:solidFill>
                <a:effectLst>
                  <a:outerShdw blurRad="38100" dist="38100" dir="2700000" algn="tl">
                    <a:srgbClr val="000000">
                      <a:alpha val="43137"/>
                    </a:srgbClr>
                  </a:outerShdw>
                </a:effectLst>
                <a:latin typeface="+mn-lt"/>
              </a:rPr>
              <a:t>organização</a:t>
            </a:r>
            <a:r>
              <a:rPr lang="en-US" b="1" dirty="0">
                <a:solidFill>
                  <a:srgbClr val="FFFF00"/>
                </a:solidFill>
                <a:effectLst>
                  <a:outerShdw blurRad="38100" dist="38100" dir="2700000" algn="tl">
                    <a:srgbClr val="000000">
                      <a:alpha val="43137"/>
                    </a:srgbClr>
                  </a:outerShdw>
                </a:effectLst>
                <a:latin typeface="+mn-lt"/>
              </a:rPr>
              <a:t>.</a:t>
            </a:r>
          </a:p>
          <a:p>
            <a:pPr indent="-457200" defTabSz="1066800">
              <a:buFont typeface="Arial" pitchFamily="34" charset="0"/>
              <a:buChar char="•"/>
            </a:pPr>
            <a:r>
              <a:rPr lang="en-US" b="1" dirty="0" err="1">
                <a:solidFill>
                  <a:srgbClr val="FFFF00"/>
                </a:solidFill>
                <a:effectLst>
                  <a:outerShdw blurRad="38100" dist="38100" dir="2700000" algn="tl">
                    <a:srgbClr val="000000">
                      <a:alpha val="43137"/>
                    </a:srgbClr>
                  </a:outerShdw>
                </a:effectLst>
                <a:latin typeface="+mn-lt"/>
              </a:rPr>
              <a:t>Assim</a:t>
            </a:r>
            <a:r>
              <a:rPr lang="en-US" b="1" dirty="0">
                <a:solidFill>
                  <a:srgbClr val="FFFF00"/>
                </a:solidFill>
                <a:effectLst>
                  <a:outerShdw blurRad="38100" dist="38100" dir="2700000" algn="tl">
                    <a:srgbClr val="000000">
                      <a:alpha val="43137"/>
                    </a:srgbClr>
                  </a:outerShdw>
                </a:effectLst>
                <a:latin typeface="+mn-lt"/>
              </a:rPr>
              <a:t>, o </a:t>
            </a:r>
            <a:r>
              <a:rPr lang="en-US" b="1" dirty="0" err="1">
                <a:solidFill>
                  <a:srgbClr val="FFFF00"/>
                </a:solidFill>
                <a:effectLst>
                  <a:outerShdw blurRad="38100" dist="38100" dir="2700000" algn="tl">
                    <a:srgbClr val="000000">
                      <a:alpha val="43137"/>
                    </a:srgbClr>
                  </a:outerShdw>
                </a:effectLst>
                <a:latin typeface="+mn-lt"/>
              </a:rPr>
              <a:t>líder</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diferencia</a:t>
            </a:r>
            <a:r>
              <a:rPr lang="en-US" b="1" dirty="0">
                <a:solidFill>
                  <a:srgbClr val="FFFF00"/>
                </a:solidFill>
                <a:effectLst>
                  <a:outerShdw blurRad="38100" dist="38100" dir="2700000" algn="tl">
                    <a:srgbClr val="000000">
                      <a:alpha val="43137"/>
                    </a:srgbClr>
                  </a:outerShdw>
                </a:effectLst>
                <a:latin typeface="+mn-lt"/>
              </a:rPr>
              <a:t>-se do </a:t>
            </a:r>
            <a:r>
              <a:rPr lang="en-US" b="1" dirty="0" err="1">
                <a:solidFill>
                  <a:srgbClr val="FFFF00"/>
                </a:solidFill>
                <a:effectLst>
                  <a:outerShdw blurRad="38100" dist="38100" dir="2700000" algn="tl">
                    <a:srgbClr val="000000">
                      <a:alpha val="43137"/>
                    </a:srgbClr>
                  </a:outerShdw>
                </a:effectLst>
                <a:latin typeface="+mn-lt"/>
              </a:rPr>
              <a:t>chefe</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que</a:t>
            </a:r>
            <a:r>
              <a:rPr lang="en-US" b="1" dirty="0">
                <a:solidFill>
                  <a:srgbClr val="FFFF00"/>
                </a:solidFill>
                <a:effectLst>
                  <a:outerShdw blurRad="38100" dist="38100" dir="2700000" algn="tl">
                    <a:srgbClr val="000000">
                      <a:alpha val="43137"/>
                    </a:srgbClr>
                  </a:outerShdw>
                </a:effectLst>
                <a:latin typeface="+mn-lt"/>
              </a:rPr>
              <a:t> é </a:t>
            </a:r>
            <a:r>
              <a:rPr lang="en-US" b="1" dirty="0" err="1">
                <a:solidFill>
                  <a:srgbClr val="FFFF00"/>
                </a:solidFill>
                <a:effectLst>
                  <a:outerShdw blurRad="38100" dist="38100" dir="2700000" algn="tl">
                    <a:srgbClr val="000000">
                      <a:alpha val="43137"/>
                    </a:srgbClr>
                  </a:outerShdw>
                </a:effectLst>
                <a:latin typeface="+mn-lt"/>
              </a:rPr>
              <a:t>aquela</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pessoa</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encarregada</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por</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uma</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tarefa</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ou</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atividade</a:t>
            </a:r>
            <a:r>
              <a:rPr lang="en-US" b="1" dirty="0">
                <a:solidFill>
                  <a:srgbClr val="FFFF00"/>
                </a:solidFill>
                <a:effectLst>
                  <a:outerShdw blurRad="38100" dist="38100" dir="2700000" algn="tl">
                    <a:srgbClr val="000000">
                      <a:alpha val="43137"/>
                    </a:srgbClr>
                  </a:outerShdw>
                </a:effectLst>
                <a:latin typeface="+mn-lt"/>
              </a:rPr>
              <a:t> de </a:t>
            </a:r>
            <a:r>
              <a:rPr lang="en-US" b="1" dirty="0" err="1">
                <a:solidFill>
                  <a:srgbClr val="FFFF00"/>
                </a:solidFill>
                <a:effectLst>
                  <a:outerShdw blurRad="38100" dist="38100" dir="2700000" algn="tl">
                    <a:srgbClr val="000000">
                      <a:alpha val="43137"/>
                    </a:srgbClr>
                  </a:outerShdw>
                </a:effectLst>
                <a:latin typeface="+mn-lt"/>
              </a:rPr>
              <a:t>uma</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organização</a:t>
            </a:r>
            <a:r>
              <a:rPr lang="en-US" b="1" dirty="0">
                <a:solidFill>
                  <a:srgbClr val="FFFF00"/>
                </a:solidFill>
                <a:effectLst>
                  <a:outerShdw blurRad="38100" dist="38100" dir="2700000" algn="tl">
                    <a:srgbClr val="000000">
                      <a:alpha val="43137"/>
                    </a:srgbClr>
                  </a:outerShdw>
                </a:effectLst>
                <a:latin typeface="+mn-lt"/>
              </a:rPr>
              <a:t> e </a:t>
            </a:r>
            <a:r>
              <a:rPr lang="en-US" b="1" dirty="0" err="1">
                <a:solidFill>
                  <a:srgbClr val="FFFF00"/>
                </a:solidFill>
                <a:effectLst>
                  <a:outerShdw blurRad="38100" dist="38100" dir="2700000" algn="tl">
                    <a:srgbClr val="000000">
                      <a:alpha val="43137"/>
                    </a:srgbClr>
                  </a:outerShdw>
                </a:effectLst>
                <a:latin typeface="+mn-lt"/>
              </a:rPr>
              <a:t>que</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para</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tal</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comanda</a:t>
            </a:r>
            <a:r>
              <a:rPr lang="en-US" b="1" dirty="0">
                <a:solidFill>
                  <a:srgbClr val="FFFF00"/>
                </a:solidFill>
                <a:effectLst>
                  <a:outerShdw blurRad="38100" dist="38100" dir="2700000" algn="tl">
                    <a:srgbClr val="000000">
                      <a:alpha val="43137"/>
                    </a:srgbClr>
                  </a:outerShdw>
                </a:effectLst>
                <a:latin typeface="+mn-lt"/>
              </a:rPr>
              <a:t> um </a:t>
            </a:r>
            <a:r>
              <a:rPr lang="en-US" b="1" dirty="0" err="1">
                <a:solidFill>
                  <a:srgbClr val="FFFF00"/>
                </a:solidFill>
                <a:effectLst>
                  <a:outerShdw blurRad="38100" dist="38100" dir="2700000" algn="tl">
                    <a:srgbClr val="000000">
                      <a:alpha val="43137"/>
                    </a:srgbClr>
                  </a:outerShdw>
                </a:effectLst>
                <a:latin typeface="+mn-lt"/>
              </a:rPr>
              <a:t>grupo</a:t>
            </a:r>
            <a:r>
              <a:rPr lang="en-US" b="1" dirty="0">
                <a:solidFill>
                  <a:srgbClr val="FFFF00"/>
                </a:solidFill>
                <a:effectLst>
                  <a:outerShdw blurRad="38100" dist="38100" dir="2700000" algn="tl">
                    <a:srgbClr val="000000">
                      <a:alpha val="43137"/>
                    </a:srgbClr>
                  </a:outerShdw>
                </a:effectLst>
                <a:latin typeface="+mn-lt"/>
              </a:rPr>
              <a:t> de </a:t>
            </a:r>
            <a:r>
              <a:rPr lang="en-US" b="1" dirty="0" err="1">
                <a:solidFill>
                  <a:srgbClr val="FFFF00"/>
                </a:solidFill>
                <a:effectLst>
                  <a:outerShdw blurRad="38100" dist="38100" dir="2700000" algn="tl">
                    <a:srgbClr val="000000">
                      <a:alpha val="43137"/>
                    </a:srgbClr>
                  </a:outerShdw>
                </a:effectLst>
                <a:latin typeface="+mn-lt"/>
              </a:rPr>
              <a:t>pessoas</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tendo</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autoridade</a:t>
            </a:r>
            <a:r>
              <a:rPr lang="en-US" b="1" dirty="0">
                <a:solidFill>
                  <a:srgbClr val="FFFF00"/>
                </a:solidFill>
                <a:effectLst>
                  <a:outerShdw blurRad="38100" dist="38100" dir="2700000" algn="tl">
                    <a:srgbClr val="000000">
                      <a:alpha val="43137"/>
                    </a:srgbClr>
                  </a:outerShdw>
                </a:effectLst>
                <a:latin typeface="+mn-lt"/>
              </a:rPr>
              <a:t> de </a:t>
            </a:r>
            <a:r>
              <a:rPr lang="en-US" b="1" dirty="0" err="1">
                <a:solidFill>
                  <a:srgbClr val="FFFF00"/>
                </a:solidFill>
                <a:effectLst>
                  <a:outerShdw blurRad="38100" dist="38100" dir="2700000" algn="tl">
                    <a:srgbClr val="000000">
                      <a:alpha val="43137"/>
                    </a:srgbClr>
                  </a:outerShdw>
                </a:effectLst>
                <a:latin typeface="+mn-lt"/>
              </a:rPr>
              <a:t>mandar</a:t>
            </a:r>
            <a:r>
              <a:rPr lang="en-US" b="1" dirty="0">
                <a:solidFill>
                  <a:srgbClr val="FFFF00"/>
                </a:solidFill>
                <a:effectLst>
                  <a:outerShdw blurRad="38100" dist="38100" dir="2700000" algn="tl">
                    <a:srgbClr val="000000">
                      <a:alpha val="43137"/>
                    </a:srgbClr>
                  </a:outerShdw>
                </a:effectLst>
                <a:latin typeface="+mn-lt"/>
              </a:rPr>
              <a:t> e </a:t>
            </a:r>
            <a:r>
              <a:rPr lang="en-US" b="1" dirty="0" err="1">
                <a:solidFill>
                  <a:srgbClr val="FFFF00"/>
                </a:solidFill>
                <a:effectLst>
                  <a:outerShdw blurRad="38100" dist="38100" dir="2700000" algn="tl">
                    <a:srgbClr val="000000">
                      <a:alpha val="43137"/>
                    </a:srgbClr>
                  </a:outerShdw>
                </a:effectLst>
                <a:latin typeface="+mn-lt"/>
              </a:rPr>
              <a:t>exigir</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obediência</a:t>
            </a:r>
            <a:r>
              <a:rPr lang="en-US" b="1" dirty="0">
                <a:solidFill>
                  <a:srgbClr val="FFFF00"/>
                </a:solidFill>
                <a:effectLst>
                  <a:outerShdw blurRad="38100" dist="38100" dir="2700000" algn="tl">
                    <a:srgbClr val="000000">
                      <a:alpha val="43137"/>
                    </a:srgbClr>
                  </a:outerShdw>
                </a:effectLst>
                <a:latin typeface="+mn-lt"/>
              </a:rPr>
              <a:t>.</a:t>
            </a:r>
          </a:p>
          <a:p>
            <a:pPr indent="-457200" defTabSz="1066800">
              <a:buFont typeface="Arial" pitchFamily="34" charset="0"/>
              <a:buChar char="•"/>
            </a:pPr>
            <a:r>
              <a:rPr lang="en-US" b="1" dirty="0">
                <a:solidFill>
                  <a:srgbClr val="FFFF00"/>
                </a:solidFill>
                <a:effectLst>
                  <a:outerShdw blurRad="38100" dist="38100" dir="2700000" algn="tl">
                    <a:srgbClr val="000000">
                      <a:alpha val="43137"/>
                    </a:srgbClr>
                  </a:outerShdw>
                </a:effectLst>
                <a:latin typeface="+mn-lt"/>
              </a:rPr>
              <a:t>Para </a:t>
            </a:r>
            <a:r>
              <a:rPr lang="en-US" b="1" dirty="0" err="1">
                <a:solidFill>
                  <a:srgbClr val="FFFF00"/>
                </a:solidFill>
                <a:effectLst>
                  <a:outerShdw blurRad="38100" dist="38100" dir="2700000" algn="tl">
                    <a:srgbClr val="000000">
                      <a:alpha val="43137"/>
                    </a:srgbClr>
                  </a:outerShdw>
                </a:effectLst>
                <a:latin typeface="+mn-lt"/>
              </a:rPr>
              <a:t>os</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gestores</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atuais</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são</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necessárias</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não</a:t>
            </a:r>
            <a:r>
              <a:rPr lang="en-US" b="1" dirty="0">
                <a:solidFill>
                  <a:srgbClr val="FFFF00"/>
                </a:solidFill>
                <a:effectLst>
                  <a:outerShdw blurRad="38100" dist="38100" dir="2700000" algn="tl">
                    <a:srgbClr val="000000">
                      <a:alpha val="43137"/>
                    </a:srgbClr>
                  </a:outerShdw>
                </a:effectLst>
                <a:latin typeface="+mn-lt"/>
              </a:rPr>
              <a:t> </a:t>
            </a:r>
            <a:r>
              <a:rPr lang="en-US" b="1" dirty="0" err="1">
                <a:solidFill>
                  <a:srgbClr val="FFFF00"/>
                </a:solidFill>
                <a:effectLst>
                  <a:outerShdw blurRad="38100" dist="38100" dir="2700000" algn="tl">
                    <a:srgbClr val="000000">
                      <a:alpha val="43137"/>
                    </a:srgbClr>
                  </a:outerShdw>
                </a:effectLst>
                <a:latin typeface="+mn-lt"/>
              </a:rPr>
              <a:t>só</a:t>
            </a:r>
            <a:r>
              <a:rPr lang="en-US" b="1" dirty="0">
                <a:solidFill>
                  <a:srgbClr val="FFFF00"/>
                </a:solidFill>
                <a:effectLst>
                  <a:outerShdw blurRad="38100" dist="38100" dir="2700000" algn="tl">
                    <a:srgbClr val="000000">
                      <a:alpha val="43137"/>
                    </a:srgbClr>
                  </a:outerShdw>
                </a:effectLst>
                <a:latin typeface="+mn-lt"/>
              </a:rPr>
              <a:t> as </a:t>
            </a:r>
            <a:r>
              <a:rPr lang="en-US" b="1" dirty="0" err="1">
                <a:solidFill>
                  <a:srgbClr val="FFFF00"/>
                </a:solidFill>
                <a:effectLst>
                  <a:outerShdw blurRad="38100" dist="38100" dir="2700000" algn="tl">
                    <a:srgbClr val="000000">
                      <a:alpha val="43137"/>
                    </a:srgbClr>
                  </a:outerShdw>
                </a:effectLst>
                <a:latin typeface="+mn-lt"/>
              </a:rPr>
              <a:t>competências</a:t>
            </a:r>
            <a:r>
              <a:rPr lang="en-US" b="1" dirty="0">
                <a:solidFill>
                  <a:srgbClr val="FFFF00"/>
                </a:solidFill>
                <a:effectLst>
                  <a:outerShdw blurRad="38100" dist="38100" dir="2700000" algn="tl">
                    <a:srgbClr val="000000">
                      <a:alpha val="43137"/>
                    </a:srgbClr>
                  </a:outerShdw>
                </a:effectLst>
                <a:latin typeface="+mn-lt"/>
              </a:rPr>
              <a:t> do </a:t>
            </a:r>
            <a:r>
              <a:rPr lang="en-US" b="1" dirty="0" err="1">
                <a:solidFill>
                  <a:srgbClr val="FFFF00"/>
                </a:solidFill>
                <a:effectLst>
                  <a:outerShdw blurRad="38100" dist="38100" dir="2700000" algn="tl">
                    <a:srgbClr val="000000">
                      <a:alpha val="43137"/>
                    </a:srgbClr>
                  </a:outerShdw>
                </a:effectLst>
                <a:latin typeface="+mn-lt"/>
              </a:rPr>
              <a:t>chefe</a:t>
            </a:r>
            <a:r>
              <a:rPr lang="en-US" b="1" dirty="0">
                <a:solidFill>
                  <a:srgbClr val="FFFF00"/>
                </a:solidFill>
                <a:effectLst>
                  <a:outerShdw blurRad="38100" dist="38100" dir="2700000" algn="tl">
                    <a:srgbClr val="000000">
                      <a:alpha val="43137"/>
                    </a:srgbClr>
                  </a:outerShdw>
                </a:effectLst>
                <a:latin typeface="+mn-lt"/>
              </a:rPr>
              <a:t>, mas </a:t>
            </a:r>
            <a:r>
              <a:rPr lang="en-US" b="1" dirty="0" err="1">
                <a:solidFill>
                  <a:srgbClr val="FFFF00"/>
                </a:solidFill>
                <a:effectLst>
                  <a:outerShdw blurRad="38100" dist="38100" dir="2700000" algn="tl">
                    <a:srgbClr val="000000">
                      <a:alpha val="43137"/>
                    </a:srgbClr>
                  </a:outerShdw>
                </a:effectLst>
                <a:latin typeface="+mn-lt"/>
              </a:rPr>
              <a:t>principalmente</a:t>
            </a:r>
            <a:r>
              <a:rPr lang="en-US" b="1" dirty="0">
                <a:solidFill>
                  <a:srgbClr val="FFFF00"/>
                </a:solidFill>
                <a:effectLst>
                  <a:outerShdw blurRad="38100" dist="38100" dir="2700000" algn="tl">
                    <a:srgbClr val="000000">
                      <a:alpha val="43137"/>
                    </a:srgbClr>
                  </a:outerShdw>
                </a:effectLst>
                <a:latin typeface="+mn-lt"/>
              </a:rPr>
              <a:t> as do </a:t>
            </a:r>
            <a:r>
              <a:rPr lang="en-US" b="1" dirty="0" err="1">
                <a:solidFill>
                  <a:srgbClr val="FFFF00"/>
                </a:solidFill>
                <a:effectLst>
                  <a:outerShdw blurRad="38100" dist="38100" dir="2700000" algn="tl">
                    <a:srgbClr val="000000">
                      <a:alpha val="43137"/>
                    </a:srgbClr>
                  </a:outerShdw>
                </a:effectLst>
                <a:latin typeface="+mn-lt"/>
              </a:rPr>
              <a:t>líder</a:t>
            </a:r>
            <a:r>
              <a:rPr lang="en-US" b="1" dirty="0">
                <a:solidFill>
                  <a:srgbClr val="FFFF00"/>
                </a:solidFill>
                <a:effectLst>
                  <a:outerShdw blurRad="38100" dist="38100" dir="2700000" algn="tl">
                    <a:srgbClr val="000000">
                      <a:alpha val="43137"/>
                    </a:srgbClr>
                  </a:outerShdw>
                </a:effectLst>
                <a:latin typeface="+mn-lt"/>
              </a:rPr>
              <a:t>.</a:t>
            </a:r>
          </a:p>
        </p:txBody>
      </p:sp>
    </p:spTree>
    <p:extLst>
      <p:ext uri="{BB962C8B-B14F-4D97-AF65-F5344CB8AC3E}">
        <p14:creationId xmlns:p14="http://schemas.microsoft.com/office/powerpoint/2010/main" xmlns="" val="1578472418"/>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LIDERANÇA E ADMINISTRAÇÃO</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16</a:t>
            </a:fld>
            <a:endParaRPr lang="en-US" dirty="0"/>
          </a:p>
        </p:txBody>
      </p:sp>
      <p:sp>
        <p:nvSpPr>
          <p:cNvPr id="5" name="Retângulo de cantos arredondados 7"/>
          <p:cNvSpPr/>
          <p:nvPr/>
        </p:nvSpPr>
        <p:spPr>
          <a:xfrm>
            <a:off x="914400" y="1066800"/>
            <a:ext cx="7772400" cy="2057400"/>
          </a:xfrm>
          <a:prstGeom prst="roundRect">
            <a:avLst>
              <a:gd name="adj" fmla="val 10000"/>
            </a:avLst>
          </a:prstGeom>
          <a:solidFill>
            <a:srgbClr val="0070C0">
              <a:alpha val="80000"/>
            </a:srgbClr>
          </a:solidFill>
        </p:spPr>
        <p:style>
          <a:lnRef idx="1">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6" name="Retângulo de cantos arredondados 9"/>
          <p:cNvSpPr/>
          <p:nvPr/>
        </p:nvSpPr>
        <p:spPr>
          <a:xfrm>
            <a:off x="1447800" y="1143000"/>
            <a:ext cx="2590800" cy="1905000"/>
          </a:xfrm>
          <a:prstGeom prst="roundRect">
            <a:avLst>
              <a:gd name="adj" fmla="val 10000"/>
            </a:avLst>
          </a:prstGeom>
          <a:blipFill rotWithShape="0">
            <a:blip r:embed="rId2" cstate="screen">
              <a:extLst>
                <a:ext uri="{28A0092B-C50C-407E-A947-70E740481C1C}">
                  <a14:useLocalDpi xmlns:a14="http://schemas.microsoft.com/office/drawing/2010/main" xmlns=""/>
                </a:ext>
              </a:extLst>
            </a:blip>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7" name="Retângulo de cantos arredondados 13"/>
          <p:cNvSpPr/>
          <p:nvPr/>
        </p:nvSpPr>
        <p:spPr>
          <a:xfrm>
            <a:off x="5494360" y="1094096"/>
            <a:ext cx="2743200" cy="2270234"/>
          </a:xfrm>
          <a:prstGeom prst="roundRect">
            <a:avLst>
              <a:gd name="adj" fmla="val 10000"/>
            </a:avLst>
          </a:prstGeom>
          <a:blipFill rotWithShape="0">
            <a:blip r:embed="rId3" cstate="screen">
              <a:extLst>
                <a:ext uri="{28A0092B-C50C-407E-A947-70E740481C1C}">
                  <a14:useLocalDpi xmlns:a14="http://schemas.microsoft.com/office/drawing/2010/main" xmlns=""/>
                </a:ext>
              </a:extLst>
            </a:blip>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8" name="Left-Right Arrow 7"/>
          <p:cNvSpPr/>
          <p:nvPr/>
        </p:nvSpPr>
        <p:spPr>
          <a:xfrm>
            <a:off x="4191000" y="1676400"/>
            <a:ext cx="1371600" cy="685800"/>
          </a:xfrm>
          <a:prstGeom prst="leftRightArrow">
            <a:avLst/>
          </a:prstGeom>
          <a:solidFill>
            <a:schemeClr val="bg1"/>
          </a:solidFill>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1800" i="0"/>
          </a:p>
        </p:txBody>
      </p:sp>
      <p:sp>
        <p:nvSpPr>
          <p:cNvPr id="9" name="Forma livre 12"/>
          <p:cNvSpPr/>
          <p:nvPr/>
        </p:nvSpPr>
        <p:spPr>
          <a:xfrm rot="21600000">
            <a:off x="990600" y="3276600"/>
            <a:ext cx="3635375" cy="27432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algn="ctr" defTabSz="1066800"/>
            <a:r>
              <a:rPr lang="pt-BR" b="1" dirty="0">
                <a:solidFill>
                  <a:srgbClr val="FFFF00"/>
                </a:solidFill>
                <a:effectLst>
                  <a:outerShdw blurRad="38100" dist="38100" dir="2700000" algn="tl">
                    <a:srgbClr val="000000">
                      <a:alpha val="43137"/>
                    </a:srgbClr>
                  </a:outerShdw>
                </a:effectLst>
              </a:rPr>
              <a:t>O </a:t>
            </a:r>
            <a:r>
              <a:rPr lang="pt-BR" b="1" u="sng" dirty="0">
                <a:solidFill>
                  <a:srgbClr val="FFFF00"/>
                </a:solidFill>
                <a:effectLst>
                  <a:outerShdw blurRad="38100" dist="38100" dir="2700000" algn="tl">
                    <a:srgbClr val="000000">
                      <a:alpha val="43137"/>
                    </a:srgbClr>
                  </a:outerShdw>
                </a:effectLst>
              </a:rPr>
              <a:t>líder</a:t>
            </a:r>
            <a:r>
              <a:rPr lang="pt-BR" b="1" dirty="0">
                <a:solidFill>
                  <a:srgbClr val="FFFF00"/>
                </a:solidFill>
                <a:effectLst>
                  <a:outerShdw blurRad="38100" dist="38100" dir="2700000" algn="tl">
                    <a:srgbClr val="000000">
                      <a:alpha val="43137"/>
                    </a:srgbClr>
                  </a:outerShdw>
                </a:effectLst>
              </a:rPr>
              <a:t> voa alto para criar, inovar e inspirar novas visões.</a:t>
            </a:r>
            <a:endParaRPr lang="en-US" b="1" dirty="0">
              <a:solidFill>
                <a:srgbClr val="FFFF00"/>
              </a:solidFill>
              <a:effectLst>
                <a:outerShdw blurRad="38100" dist="38100" dir="2700000" algn="tl">
                  <a:srgbClr val="000000">
                    <a:alpha val="43137"/>
                  </a:srgbClr>
                </a:outerShdw>
              </a:effectLst>
            </a:endParaRPr>
          </a:p>
        </p:txBody>
      </p:sp>
      <p:sp>
        <p:nvSpPr>
          <p:cNvPr id="10" name="Forma livre 14"/>
          <p:cNvSpPr/>
          <p:nvPr/>
        </p:nvSpPr>
        <p:spPr>
          <a:xfrm rot="21600000">
            <a:off x="4975225" y="3276600"/>
            <a:ext cx="3711575" cy="27432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algn="ctr" defTabSz="1066800"/>
            <a:r>
              <a:rPr lang="pt-BR" b="1" dirty="0">
                <a:solidFill>
                  <a:srgbClr val="FFFF00"/>
                </a:solidFill>
                <a:effectLst>
                  <a:outerShdw blurRad="38100" dist="38100" dir="2700000" algn="tl">
                    <a:srgbClr val="000000">
                      <a:alpha val="43137"/>
                    </a:srgbClr>
                  </a:outerShdw>
                </a:effectLst>
              </a:rPr>
              <a:t>O </a:t>
            </a:r>
            <a:r>
              <a:rPr lang="pt-BR" b="1" u="sng" dirty="0">
                <a:solidFill>
                  <a:srgbClr val="FFFF00"/>
                </a:solidFill>
                <a:effectLst>
                  <a:outerShdw blurRad="38100" dist="38100" dir="2700000" algn="tl">
                    <a:srgbClr val="000000">
                      <a:alpha val="43137"/>
                    </a:srgbClr>
                  </a:outerShdw>
                </a:effectLst>
              </a:rPr>
              <a:t>administrador</a:t>
            </a:r>
            <a:r>
              <a:rPr lang="pt-BR" b="1" dirty="0">
                <a:solidFill>
                  <a:srgbClr val="FFFF00"/>
                </a:solidFill>
                <a:effectLst>
                  <a:outerShdw blurRad="38100" dist="38100" dir="2700000" algn="tl">
                    <a:srgbClr val="000000">
                      <a:alpha val="43137"/>
                    </a:srgbClr>
                  </a:outerShdw>
                </a:effectLst>
              </a:rPr>
              <a:t> explora todo o sucesso que a visão e a criatividade tornam possível</a:t>
            </a:r>
            <a:endParaRPr lang="en-US" b="1" dirty="0">
              <a:solidFill>
                <a:srgbClr val="FFFF00"/>
              </a:solidFill>
              <a:effectLst>
                <a:outerShdw blurRad="38100" dist="38100" dir="2700000" algn="tl">
                  <a:srgbClr val="000000">
                    <a:alpha val="43137"/>
                  </a:srgbClr>
                </a:outerShdw>
              </a:effectLst>
            </a:endParaRPr>
          </a:p>
        </p:txBody>
      </p:sp>
      <p:sp>
        <p:nvSpPr>
          <p:cNvPr id="11" name="TextBox 11"/>
          <p:cNvSpPr txBox="1">
            <a:spLocks noChangeArrowheads="1"/>
          </p:cNvSpPr>
          <p:nvPr/>
        </p:nvSpPr>
        <p:spPr bwMode="auto">
          <a:xfrm>
            <a:off x="1371600" y="6135688"/>
            <a:ext cx="6934200" cy="707886"/>
          </a:xfrm>
          <a:prstGeom prst="rect">
            <a:avLst/>
          </a:prstGeom>
          <a:noFill/>
          <a:ln w="9525">
            <a:noFill/>
            <a:miter lim="800000"/>
            <a:headEnd/>
            <a:tailEnd/>
          </a:ln>
        </p:spPr>
        <p:txBody>
          <a:bodyPr>
            <a:spAutoFit/>
          </a:bodyPr>
          <a:lstStyle/>
          <a:p>
            <a:pPr algn="ctr">
              <a:defRPr/>
            </a:pPr>
            <a:r>
              <a:rPr lang="pt-BR" sz="2000" b="1" dirty="0">
                <a:solidFill>
                  <a:srgbClr val="FFFF00"/>
                </a:solidFill>
                <a:effectLst>
                  <a:outerShdw blurRad="38100" dist="38100" dir="2700000" algn="tl">
                    <a:srgbClr val="000000">
                      <a:alpha val="43137"/>
                    </a:srgbClr>
                  </a:outerShdw>
                </a:effectLst>
                <a:latin typeface="+mn-lt"/>
              </a:rPr>
              <a:t>Os dois lados do cérebro estão em constante conversação. </a:t>
            </a:r>
          </a:p>
          <a:p>
            <a:pPr algn="ctr">
              <a:defRPr/>
            </a:pPr>
            <a:r>
              <a:rPr lang="pt-BR" sz="2000" b="1" dirty="0">
                <a:solidFill>
                  <a:srgbClr val="FFFF00"/>
                </a:solidFill>
                <a:effectLst>
                  <a:outerShdw blurRad="38100" dist="38100" dir="2700000" algn="tl">
                    <a:srgbClr val="000000">
                      <a:alpha val="43137"/>
                    </a:srgbClr>
                  </a:outerShdw>
                </a:effectLst>
                <a:latin typeface="+mn-lt"/>
              </a:rPr>
              <a:t>Desenvolver uma estimula o outro.</a:t>
            </a:r>
            <a:endParaRPr lang="en-US" sz="2000" b="1" dirty="0">
              <a:solidFill>
                <a:srgbClr val="FFFF00"/>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xmlns="" val="2791745241"/>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ADMINISTRAÇÃO E LIDERANÇA</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17</a:t>
            </a:fld>
            <a:endParaRPr lang="en-US" dirty="0"/>
          </a:p>
        </p:txBody>
      </p:sp>
      <p:sp>
        <p:nvSpPr>
          <p:cNvPr id="5" name="Retângulo de cantos arredondados 6"/>
          <p:cNvSpPr/>
          <p:nvPr/>
        </p:nvSpPr>
        <p:spPr>
          <a:xfrm>
            <a:off x="609601" y="1295400"/>
            <a:ext cx="7772400" cy="2057400"/>
          </a:xfrm>
          <a:prstGeom prst="roundRect">
            <a:avLst>
              <a:gd name="adj" fmla="val 10000"/>
            </a:avLst>
          </a:prstGeom>
          <a:solidFill>
            <a:srgbClr val="0070C0">
              <a:alpha val="80000"/>
            </a:srgbClr>
          </a:solidFill>
        </p:spPr>
        <p:style>
          <a:lnRef idx="1">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6" name="Left-Right Arrow 5"/>
          <p:cNvSpPr/>
          <p:nvPr/>
        </p:nvSpPr>
        <p:spPr>
          <a:xfrm>
            <a:off x="3810001" y="1905000"/>
            <a:ext cx="1371600" cy="685800"/>
          </a:xfrm>
          <a:prstGeom prst="leftRightArrow">
            <a:avLst/>
          </a:prstGeom>
          <a:solidFill>
            <a:schemeClr val="bg1"/>
          </a:solidFill>
        </p:spPr>
        <p:style>
          <a:lnRef idx="1">
            <a:schemeClr val="accent4"/>
          </a:lnRef>
          <a:fillRef idx="3">
            <a:schemeClr val="accent4"/>
          </a:fillRef>
          <a:effectRef idx="2">
            <a:schemeClr val="accent4"/>
          </a:effectRef>
          <a:fontRef idx="minor">
            <a:schemeClr val="lt1"/>
          </a:fontRef>
        </p:style>
        <p:txBody>
          <a:bodyPr anchor="ctr"/>
          <a:lstStyle/>
          <a:p>
            <a:pPr algn="ctr" fontAlgn="auto">
              <a:spcBef>
                <a:spcPts val="0"/>
              </a:spcBef>
              <a:spcAft>
                <a:spcPts val="0"/>
              </a:spcAft>
              <a:defRPr/>
            </a:pPr>
            <a:endParaRPr lang="en-US" sz="1800" i="0"/>
          </a:p>
        </p:txBody>
      </p:sp>
      <p:sp>
        <p:nvSpPr>
          <p:cNvPr id="7" name="Retângulo de cantos arredondados 9"/>
          <p:cNvSpPr/>
          <p:nvPr/>
        </p:nvSpPr>
        <p:spPr>
          <a:xfrm>
            <a:off x="5334001" y="1371600"/>
            <a:ext cx="2590800" cy="1905000"/>
          </a:xfrm>
          <a:prstGeom prst="roundRect">
            <a:avLst>
              <a:gd name="adj" fmla="val 10000"/>
            </a:avLst>
          </a:prstGeom>
          <a:blipFill rotWithShape="0">
            <a:blip r:embed="rId2" cstate="screen">
              <a:extLst>
                <a:ext uri="{28A0092B-C50C-407E-A947-70E740481C1C}">
                  <a14:useLocalDpi xmlns:a14="http://schemas.microsoft.com/office/drawing/2010/main" xmlns=""/>
                </a:ext>
              </a:extLst>
            </a:blip>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8" name="Retângulo de cantos arredondados 13"/>
          <p:cNvSpPr/>
          <p:nvPr/>
        </p:nvSpPr>
        <p:spPr>
          <a:xfrm>
            <a:off x="1050926" y="1361090"/>
            <a:ext cx="2682875" cy="2220310"/>
          </a:xfrm>
          <a:prstGeom prst="roundRect">
            <a:avLst>
              <a:gd name="adj" fmla="val 10000"/>
            </a:avLst>
          </a:prstGeom>
          <a:blipFill rotWithShape="0">
            <a:blip r:embed="rId3" cstate="screen">
              <a:extLst>
                <a:ext uri="{28A0092B-C50C-407E-A947-70E740481C1C}">
                  <a14:useLocalDpi xmlns:a14="http://schemas.microsoft.com/office/drawing/2010/main" xmlns=""/>
                </a:ext>
              </a:extLst>
            </a:blip>
            <a:stretch>
              <a:fillRect/>
            </a:stretch>
          </a:blipFill>
        </p:spPr>
        <p:style>
          <a:lnRef idx="0">
            <a:schemeClr val="lt1">
              <a:hueOff val="0"/>
              <a:satOff val="0"/>
              <a:lumOff val="0"/>
              <a:alphaOff val="0"/>
            </a:schemeClr>
          </a:lnRef>
          <a:fillRef idx="1">
            <a:scrgbClr r="0" g="0" b="0"/>
          </a:fillRef>
          <a:effectRef idx="2">
            <a:schemeClr val="accent1">
              <a:tint val="50000"/>
              <a:hueOff val="0"/>
              <a:satOff val="0"/>
              <a:lumOff val="0"/>
              <a:alphaOff val="0"/>
            </a:schemeClr>
          </a:effectRef>
          <a:fontRef idx="minor">
            <a:schemeClr val="lt1">
              <a:hueOff val="0"/>
              <a:satOff val="0"/>
              <a:lumOff val="0"/>
              <a:alphaOff val="0"/>
            </a:schemeClr>
          </a:fontRef>
        </p:style>
      </p:sp>
      <p:sp>
        <p:nvSpPr>
          <p:cNvPr id="9" name="Forma livre 13"/>
          <p:cNvSpPr/>
          <p:nvPr/>
        </p:nvSpPr>
        <p:spPr>
          <a:xfrm rot="21600000">
            <a:off x="4572002" y="3352800"/>
            <a:ext cx="3733800" cy="30480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defTabSz="1066800"/>
            <a:r>
              <a:rPr lang="pt-BR" sz="1800" b="1" u="sng" dirty="0">
                <a:solidFill>
                  <a:srgbClr val="FFFF00"/>
                </a:solidFill>
                <a:effectLst>
                  <a:outerShdw blurRad="38100" dist="38100" dir="2700000" algn="tl">
                    <a:srgbClr val="000000">
                      <a:alpha val="43137"/>
                    </a:srgbClr>
                  </a:outerShdw>
                </a:effectLst>
              </a:rPr>
              <a:t>Líder</a:t>
            </a:r>
            <a:endParaRPr lang="en-US" sz="1800" b="1" u="sng" dirty="0">
              <a:solidFill>
                <a:srgbClr val="FFFF00"/>
              </a:solidFill>
              <a:effectLst>
                <a:outerShdw blurRad="38100" dist="38100" dir="2700000" algn="tl">
                  <a:srgbClr val="000000">
                    <a:alpha val="43137"/>
                  </a:srgbClr>
                </a:outerShdw>
              </a:effectLst>
            </a:endParaRPr>
          </a:p>
          <a:p>
            <a:r>
              <a:rPr lang="pt-BR" sz="1800" b="1" dirty="0">
                <a:effectLst>
                  <a:outerShdw blurRad="38100" dist="38100" dir="2700000" algn="tl">
                    <a:srgbClr val="000000">
                      <a:alpha val="43137"/>
                    </a:srgbClr>
                  </a:outerShdw>
                </a:effectLst>
              </a:rPr>
              <a:t>Inova e assume </a:t>
            </a:r>
            <a:r>
              <a:rPr lang="pt-BR" sz="1800" b="1" dirty="0" smtClean="0">
                <a:effectLst>
                  <a:outerShdw blurRad="38100" dist="38100" dir="2700000" algn="tl">
                    <a:srgbClr val="000000">
                      <a:alpha val="43137"/>
                    </a:srgbClr>
                  </a:outerShdw>
                </a:effectLst>
              </a:rPr>
              <a:t>riscos</a:t>
            </a:r>
            <a:endParaRPr lang="en-US" sz="1800" b="1" dirty="0">
              <a:effectLst>
                <a:outerShdw blurRad="38100" dist="38100" dir="2700000" algn="tl">
                  <a:srgbClr val="000000">
                    <a:alpha val="43137"/>
                  </a:srgbClr>
                </a:outerShdw>
              </a:effectLst>
            </a:endParaRPr>
          </a:p>
          <a:p>
            <a:r>
              <a:rPr lang="pt-BR" sz="1800" b="1" dirty="0">
                <a:effectLst>
                  <a:outerShdw blurRad="38100" dist="38100" dir="2700000" algn="tl">
                    <a:srgbClr val="000000">
                      <a:alpha val="43137"/>
                    </a:srgbClr>
                  </a:outerShdw>
                </a:effectLst>
              </a:rPr>
              <a:t>Desenvolve</a:t>
            </a:r>
            <a:endParaRPr lang="en-US" sz="1800" b="1" dirty="0">
              <a:effectLst>
                <a:outerShdw blurRad="38100" dist="38100" dir="2700000" algn="tl">
                  <a:srgbClr val="000000">
                    <a:alpha val="43137"/>
                  </a:srgbClr>
                </a:outerShdw>
              </a:effectLst>
            </a:endParaRPr>
          </a:p>
          <a:p>
            <a:r>
              <a:rPr lang="pt-BR" sz="1800" b="1" dirty="0">
                <a:effectLst>
                  <a:outerShdw blurRad="38100" dist="38100" dir="2700000" algn="tl">
                    <a:srgbClr val="000000">
                      <a:alpha val="43137"/>
                    </a:srgbClr>
                  </a:outerShdw>
                </a:effectLst>
              </a:rPr>
              <a:t>Inspira confiança</a:t>
            </a:r>
            <a:endParaRPr lang="en-US" sz="1800" b="1" dirty="0">
              <a:effectLst>
                <a:outerShdw blurRad="38100" dist="38100" dir="2700000" algn="tl">
                  <a:srgbClr val="000000">
                    <a:alpha val="43137"/>
                  </a:srgbClr>
                </a:outerShdw>
              </a:effectLst>
            </a:endParaRPr>
          </a:p>
          <a:p>
            <a:r>
              <a:rPr lang="pt-BR" sz="1800" b="1" dirty="0">
                <a:effectLst>
                  <a:outerShdw blurRad="38100" dist="38100" dir="2700000" algn="tl">
                    <a:srgbClr val="000000">
                      <a:alpha val="43137"/>
                    </a:srgbClr>
                  </a:outerShdw>
                </a:effectLst>
              </a:rPr>
              <a:t>Pergunta: Por que?</a:t>
            </a:r>
            <a:endParaRPr lang="en-US" sz="1800" b="1" dirty="0">
              <a:effectLst>
                <a:outerShdw blurRad="38100" dist="38100" dir="2700000" algn="tl">
                  <a:srgbClr val="000000">
                    <a:alpha val="43137"/>
                  </a:srgbClr>
                </a:outerShdw>
              </a:effectLst>
            </a:endParaRPr>
          </a:p>
          <a:p>
            <a:r>
              <a:rPr lang="pt-BR" sz="1800" b="1" dirty="0">
                <a:effectLst>
                  <a:outerShdw blurRad="38100" dist="38100" dir="2700000" algn="tl">
                    <a:srgbClr val="000000">
                      <a:alpha val="43137"/>
                    </a:srgbClr>
                  </a:outerShdw>
                </a:effectLst>
              </a:rPr>
              <a:t>Busca o potêncial das pessoas</a:t>
            </a:r>
            <a:endParaRPr lang="en-US" sz="1800" b="1" dirty="0">
              <a:effectLst>
                <a:outerShdw blurRad="38100" dist="38100" dir="2700000" algn="tl">
                  <a:srgbClr val="000000">
                    <a:alpha val="43137"/>
                  </a:srgbClr>
                </a:outerShdw>
              </a:effectLst>
            </a:endParaRPr>
          </a:p>
        </p:txBody>
      </p:sp>
      <p:sp>
        <p:nvSpPr>
          <p:cNvPr id="10" name="Forma livre 11"/>
          <p:cNvSpPr/>
          <p:nvPr/>
        </p:nvSpPr>
        <p:spPr>
          <a:xfrm rot="21600000">
            <a:off x="609601" y="3352800"/>
            <a:ext cx="3733799" cy="29718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defTabSz="1066800"/>
            <a:r>
              <a:rPr lang="en-US" sz="1800" b="1" u="sng" dirty="0" err="1">
                <a:solidFill>
                  <a:srgbClr val="FFFF00"/>
                </a:solidFill>
                <a:effectLst>
                  <a:outerShdw blurRad="38100" dist="38100" dir="2700000" algn="tl">
                    <a:srgbClr val="000000">
                      <a:alpha val="43137"/>
                    </a:srgbClr>
                  </a:outerShdw>
                </a:effectLst>
              </a:rPr>
              <a:t>Administrador</a:t>
            </a:r>
            <a:endParaRPr lang="en-US" sz="1800" b="1" u="sng" dirty="0">
              <a:solidFill>
                <a:srgbClr val="FFFF00"/>
              </a:solidFill>
              <a:effectLst>
                <a:outerShdw blurRad="38100" dist="38100" dir="2700000" algn="tl">
                  <a:srgbClr val="000000">
                    <a:alpha val="43137"/>
                  </a:srgbClr>
                </a:outerShdw>
              </a:effectLst>
            </a:endParaRPr>
          </a:p>
          <a:p>
            <a:r>
              <a:rPr lang="pt-BR" sz="1800" b="1" dirty="0">
                <a:effectLst>
                  <a:outerShdw blurRad="38100" dist="38100" dir="2700000" algn="tl">
                    <a:srgbClr val="000000">
                      <a:alpha val="43137"/>
                    </a:srgbClr>
                  </a:outerShdw>
                </a:effectLst>
              </a:rPr>
              <a:t>Administra</a:t>
            </a:r>
            <a:endParaRPr lang="en-US" sz="1800" b="1" dirty="0">
              <a:effectLst>
                <a:outerShdw blurRad="38100" dist="38100" dir="2700000" algn="tl">
                  <a:srgbClr val="000000">
                    <a:alpha val="43137"/>
                  </a:srgbClr>
                </a:outerShdw>
              </a:effectLst>
            </a:endParaRPr>
          </a:p>
          <a:p>
            <a:r>
              <a:rPr lang="en-US" sz="1800" b="1" dirty="0" err="1">
                <a:effectLst>
                  <a:outerShdw blurRad="38100" dist="38100" dir="2700000" algn="tl">
                    <a:srgbClr val="000000">
                      <a:alpha val="43137"/>
                    </a:srgbClr>
                  </a:outerShdw>
                </a:effectLst>
              </a:rPr>
              <a:t>Mantém</a:t>
            </a:r>
            <a:endParaRPr lang="en-US" sz="1800" b="1" dirty="0">
              <a:effectLst>
                <a:outerShdw blurRad="38100" dist="38100" dir="2700000" algn="tl">
                  <a:srgbClr val="000000">
                    <a:alpha val="43137"/>
                  </a:srgbClr>
                </a:outerShdw>
              </a:effectLst>
            </a:endParaRPr>
          </a:p>
          <a:p>
            <a:r>
              <a:rPr lang="en-US" sz="1800" b="1" dirty="0" err="1">
                <a:effectLst>
                  <a:outerShdw blurRad="38100" dist="38100" dir="2700000" algn="tl">
                    <a:srgbClr val="000000">
                      <a:alpha val="43137"/>
                    </a:srgbClr>
                  </a:outerShdw>
                </a:effectLst>
              </a:rPr>
              <a:t>Controla</a:t>
            </a:r>
            <a:endParaRPr lang="en-US" sz="1800" b="1" dirty="0">
              <a:effectLst>
                <a:outerShdw blurRad="38100" dist="38100" dir="2700000" algn="tl">
                  <a:srgbClr val="000000">
                    <a:alpha val="43137"/>
                  </a:srgbClr>
                </a:outerShdw>
              </a:effectLst>
            </a:endParaRPr>
          </a:p>
          <a:p>
            <a:r>
              <a:rPr lang="en-US" sz="1800" b="1" dirty="0" err="1">
                <a:effectLst>
                  <a:outerShdw blurRad="38100" dist="38100" dir="2700000" algn="tl">
                    <a:srgbClr val="000000">
                      <a:alpha val="43137"/>
                    </a:srgbClr>
                  </a:outerShdw>
                </a:effectLst>
              </a:rPr>
              <a:t>Pergunta</a:t>
            </a:r>
            <a:r>
              <a:rPr lang="en-US" sz="1800" b="1" dirty="0">
                <a:effectLst>
                  <a:outerShdw blurRad="38100" dist="38100" dir="2700000" algn="tl">
                    <a:srgbClr val="000000">
                      <a:alpha val="43137"/>
                    </a:srgbClr>
                  </a:outerShdw>
                </a:effectLst>
              </a:rPr>
              <a:t>: Como  e </a:t>
            </a:r>
            <a:r>
              <a:rPr lang="en-US" sz="1800" b="1" dirty="0" err="1" smtClean="0">
                <a:effectLst>
                  <a:outerShdw blurRad="38100" dist="38100" dir="2700000" algn="tl">
                    <a:srgbClr val="000000">
                      <a:alpha val="43137"/>
                    </a:srgbClr>
                  </a:outerShdw>
                </a:effectLst>
              </a:rPr>
              <a:t>Quando</a:t>
            </a:r>
            <a:r>
              <a:rPr lang="en-US" sz="1800" b="1" dirty="0">
                <a:effectLst>
                  <a:outerShdw blurRad="38100" dist="38100" dir="2700000" algn="tl">
                    <a:srgbClr val="000000">
                      <a:alpha val="43137"/>
                    </a:srgbClr>
                  </a:outerShdw>
                </a:effectLst>
              </a:rPr>
              <a:t>?</a:t>
            </a:r>
          </a:p>
          <a:p>
            <a:r>
              <a:rPr lang="en-US" sz="1800" b="1" dirty="0" err="1">
                <a:effectLst>
                  <a:outerShdw blurRad="38100" dist="38100" dir="2700000" algn="tl">
                    <a:srgbClr val="000000">
                      <a:alpha val="43137"/>
                    </a:srgbClr>
                  </a:outerShdw>
                </a:effectLst>
              </a:rPr>
              <a:t>Busca</a:t>
            </a:r>
            <a:r>
              <a:rPr lang="en-US" sz="1800" b="1" dirty="0">
                <a:effectLst>
                  <a:outerShdw blurRad="38100" dist="38100" dir="2700000" algn="tl">
                    <a:srgbClr val="000000">
                      <a:alpha val="43137"/>
                    </a:srgbClr>
                  </a:outerShdw>
                </a:effectLst>
              </a:rPr>
              <a:t> </a:t>
            </a:r>
            <a:r>
              <a:rPr lang="en-US" sz="1800" b="1" dirty="0" err="1">
                <a:effectLst>
                  <a:outerShdw blurRad="38100" dist="38100" dir="2700000" algn="tl">
                    <a:srgbClr val="000000">
                      <a:alpha val="43137"/>
                    </a:srgbClr>
                  </a:outerShdw>
                </a:effectLst>
              </a:rPr>
              <a:t>resultado</a:t>
            </a:r>
            <a:endParaRPr lang="en-US" sz="1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659678588"/>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PARA</a:t>
            </a:r>
            <a:r>
              <a:rPr lang="pt-BR" baseline="0" dirty="0" smtClean="0"/>
              <a:t> PENSAR</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18</a:t>
            </a:fld>
            <a:endParaRPr lang="en-US" dirty="0"/>
          </a:p>
        </p:txBody>
      </p:sp>
      <p:pic>
        <p:nvPicPr>
          <p:cNvPr id="5" name="Picture 6" descr="Critical_Thinking"/>
          <p:cNvPicPr>
            <a:picLocks noGrp="1" noChangeAspect="1" noChangeArrowheads="1"/>
          </p:cNvPicPr>
          <p:nvPr>
            <p:ph sz="quarter" idx="1"/>
          </p:nvPr>
        </p:nvPicPr>
        <p:blipFill>
          <a:blip r:embed="rId3" cstate="screen">
            <a:extLst>
              <a:ext uri="{28A0092B-C50C-407E-A947-70E740481C1C}">
                <a14:useLocalDpi xmlns:a14="http://schemas.microsoft.com/office/drawing/2010/main" xmlns=""/>
              </a:ext>
            </a:extLst>
          </a:blip>
          <a:srcRect/>
          <a:stretch>
            <a:fillRect/>
          </a:stretch>
        </p:blipFill>
        <p:spPr bwMode="auto">
          <a:xfrm>
            <a:off x="152400" y="2968415"/>
            <a:ext cx="5035732" cy="3889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Content Placeholder 2"/>
          <p:cNvSpPr txBox="1">
            <a:spLocks/>
          </p:cNvSpPr>
          <p:nvPr/>
        </p:nvSpPr>
        <p:spPr bwMode="auto">
          <a:xfrm>
            <a:off x="3581400" y="1219200"/>
            <a:ext cx="5410200"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575"/>
              </a:spcBef>
              <a:spcAft>
                <a:spcPct val="0"/>
              </a:spcAft>
              <a:buClr>
                <a:srgbClr val="FFC000"/>
              </a:buClr>
              <a:buSzPct val="85000"/>
              <a:buFont typeface="Wingdings 2" pitchFamily="18" charset="2"/>
              <a:buChar char=""/>
              <a:defRPr sz="2600" b="1" i="1" kern="1200">
                <a:solidFill>
                  <a:srgbClr val="FFFF00"/>
                </a:solidFill>
                <a:effectLst>
                  <a:outerShdw blurRad="76200" dist="50800" dir="2700000" algn="tl">
                    <a:srgbClr val="000000">
                      <a:alpha val="80000"/>
                    </a:srgbClr>
                  </a:outerShdw>
                </a:effectLst>
                <a:latin typeface="+mn-lt"/>
                <a:ea typeface="+mn-ea"/>
                <a:cs typeface="+mn-cs"/>
              </a:defRPr>
            </a:lvl1pPr>
            <a:lvl2pPr marL="547688" indent="-228600" algn="l" rtl="0" eaLnBrk="0" fontAlgn="base" hangingPunct="0">
              <a:spcBef>
                <a:spcPts val="375"/>
              </a:spcBef>
              <a:spcAft>
                <a:spcPct val="0"/>
              </a:spcAft>
              <a:buClr>
                <a:srgbClr val="FFC000"/>
              </a:buClr>
              <a:buSzPct val="85000"/>
              <a:buFont typeface="Wingdings 2" pitchFamily="18" charset="2"/>
              <a:buChar char=""/>
              <a:defRPr sz="2400" b="1" i="1" kern="1200">
                <a:solidFill>
                  <a:srgbClr val="FFFF00"/>
                </a:solidFill>
                <a:effectLst>
                  <a:outerShdw blurRad="76200" dist="50800" dir="2700000" algn="tl">
                    <a:srgbClr val="000000">
                      <a:alpha val="80000"/>
                    </a:srgbClr>
                  </a:outerShdw>
                </a:effectLst>
                <a:latin typeface="+mn-lt"/>
                <a:ea typeface="+mn-ea"/>
                <a:cs typeface="+mn-cs"/>
              </a:defRPr>
            </a:lvl2pPr>
            <a:lvl3pPr marL="822325" indent="-228600" algn="l" rtl="0" eaLnBrk="0" fontAlgn="base" hangingPunct="0">
              <a:spcBef>
                <a:spcPts val="375"/>
              </a:spcBef>
              <a:spcAft>
                <a:spcPct val="0"/>
              </a:spcAft>
              <a:buClr>
                <a:srgbClr val="FFC000"/>
              </a:buClr>
              <a:buSzPct val="85000"/>
              <a:buFont typeface="Wingdings 2" pitchFamily="18" charset="2"/>
              <a:buChar char=""/>
              <a:defRPr sz="2000" b="1" i="1" kern="1200">
                <a:solidFill>
                  <a:srgbClr val="FFFF00"/>
                </a:solidFill>
                <a:effectLst>
                  <a:outerShdw blurRad="76200" dist="50800" dir="2700000" algn="tl">
                    <a:srgbClr val="000000">
                      <a:alpha val="80000"/>
                    </a:srgbClr>
                  </a:outerShdw>
                </a:effectLst>
                <a:latin typeface="+mn-lt"/>
                <a:ea typeface="+mn-ea"/>
                <a:cs typeface="+mn-cs"/>
              </a:defRPr>
            </a:lvl3pPr>
            <a:lvl4pPr marL="1096963" indent="-228600" algn="l" rtl="0" eaLnBrk="0" fontAlgn="base" hangingPunct="0">
              <a:spcBef>
                <a:spcPts val="375"/>
              </a:spcBef>
              <a:spcAft>
                <a:spcPct val="0"/>
              </a:spcAft>
              <a:buClr>
                <a:srgbClr val="FFC000"/>
              </a:buClr>
              <a:buSzPct val="80000"/>
              <a:buFont typeface="Wingdings 2" pitchFamily="18" charset="2"/>
              <a:buChar char=""/>
              <a:defRPr sz="2000" b="1" i="1" kern="1200">
                <a:solidFill>
                  <a:srgbClr val="FFFF00"/>
                </a:solidFill>
                <a:effectLst>
                  <a:outerShdw blurRad="76200" dist="50800" dir="2700000" algn="tl">
                    <a:srgbClr val="000000">
                      <a:alpha val="80000"/>
                    </a:srgbClr>
                  </a:outerShdw>
                </a:effectLst>
                <a:latin typeface="+mn-lt"/>
                <a:ea typeface="+mn-ea"/>
                <a:cs typeface="+mn-cs"/>
              </a:defRPr>
            </a:lvl4pPr>
            <a:lvl5pPr marL="1371600" indent="-228600" algn="l" rtl="0" eaLnBrk="0" fontAlgn="base" hangingPunct="0">
              <a:spcBef>
                <a:spcPts val="375"/>
              </a:spcBef>
              <a:spcAft>
                <a:spcPct val="0"/>
              </a:spcAft>
              <a:buClr>
                <a:srgbClr val="FFC000"/>
              </a:buClr>
              <a:buFont typeface="Arial" pitchFamily="34" charset="0"/>
              <a:buChar char="•"/>
              <a:defRPr sz="2000" b="1" i="1" kern="1200">
                <a:solidFill>
                  <a:srgbClr val="FFFF00"/>
                </a:solidFill>
                <a:effectLst>
                  <a:outerShdw blurRad="76200" dist="50800" dir="2700000" algn="tl">
                    <a:srgbClr val="000000">
                      <a:alpha val="80000"/>
                    </a:srgbClr>
                  </a:outerShdw>
                </a:effectLst>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eaLnBrk="1" hangingPunct="1">
              <a:buFont typeface="Wingdings 2" pitchFamily="18" charset="2"/>
              <a:buNone/>
            </a:pPr>
            <a:r>
              <a:rPr lang="pt-BR" dirty="0" smtClean="0">
                <a:effectLst>
                  <a:outerShdw blurRad="38100" dist="38100" dir="2700000" algn="tl">
                    <a:srgbClr val="000000">
                      <a:alpha val="43137"/>
                    </a:srgbClr>
                  </a:outerShdw>
                </a:effectLst>
              </a:rPr>
              <a:t>   “Para transformar uma visão em realidade é preciso ter a mente de administrador e a alma de líder.”</a:t>
            </a:r>
          </a:p>
          <a:p>
            <a:pPr eaLnBrk="1" hangingPunct="1">
              <a:buFont typeface="Wingdings 2" pitchFamily="18" charset="2"/>
              <a:buNone/>
            </a:pPr>
            <a:endParaRPr lang="pt-BR" dirty="0" smtClean="0">
              <a:effectLst>
                <a:outerShdw blurRad="38100" dist="38100" dir="2700000" algn="tl">
                  <a:srgbClr val="000000">
                    <a:alpha val="43137"/>
                  </a:srgbClr>
                </a:outerShdw>
              </a:effectLst>
            </a:endParaRPr>
          </a:p>
          <a:p>
            <a:pPr algn="r" eaLnBrk="1" hangingPunct="1">
              <a:buFont typeface="Wingdings 2" pitchFamily="18" charset="2"/>
              <a:buNone/>
            </a:pPr>
            <a:r>
              <a:rPr lang="pt-BR" dirty="0" smtClean="0">
                <a:effectLst>
                  <a:outerShdw blurRad="38100" dist="38100" dir="2700000" algn="tl">
                    <a:srgbClr val="000000">
                      <a:alpha val="43137"/>
                    </a:srgbClr>
                  </a:outerShdw>
                </a:effectLst>
              </a:rPr>
              <a:t>Craig R Hickman</a:t>
            </a:r>
          </a:p>
        </p:txBody>
      </p:sp>
      <p:sp>
        <p:nvSpPr>
          <p:cNvPr id="8" name="Text Box 9"/>
          <p:cNvSpPr txBox="1">
            <a:spLocks noChangeArrowheads="1"/>
          </p:cNvSpPr>
          <p:nvPr/>
        </p:nvSpPr>
        <p:spPr bwMode="auto">
          <a:xfrm>
            <a:off x="4953000" y="4343400"/>
            <a:ext cx="3962400"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spcBef>
                <a:spcPct val="50000"/>
              </a:spcBef>
            </a:pPr>
            <a:r>
              <a:rPr lang="pt-BR" sz="1600" b="1" dirty="0">
                <a:solidFill>
                  <a:srgbClr val="FFFF00"/>
                </a:solidFill>
                <a:effectLst>
                  <a:outerShdw blurRad="38100" dist="38100" dir="2700000" algn="tl">
                    <a:srgbClr val="000000">
                      <a:alpha val="43137"/>
                    </a:srgbClr>
                  </a:outerShdw>
                </a:effectLst>
              </a:rPr>
              <a:t>Texto: O que diferencia líderes, gestores e dirigentes?</a:t>
            </a:r>
            <a:endParaRPr lang="en-US" sz="1600" b="1" dirty="0">
              <a:solidFill>
                <a:srgbClr val="FFFF00"/>
              </a:solidFill>
              <a:effectLst>
                <a:outerShdw blurRad="38100" dist="38100" dir="2700000" algn="tl">
                  <a:srgbClr val="000000">
                    <a:alpha val="43137"/>
                  </a:srgbClr>
                </a:outerShdw>
              </a:effectLst>
            </a:endParaRPr>
          </a:p>
        </p:txBody>
      </p:sp>
      <p:graphicFrame>
        <p:nvGraphicFramePr>
          <p:cNvPr id="12" name="Object 11"/>
          <p:cNvGraphicFramePr>
            <a:graphicFrameLocks noChangeAspect="1"/>
          </p:cNvGraphicFramePr>
          <p:nvPr>
            <p:extLst>
              <p:ext uri="{D42A27DB-BD31-4B8C-83A1-F6EECF244321}">
                <p14:modId xmlns:p14="http://schemas.microsoft.com/office/powerpoint/2010/main" xmlns="" val="406664582"/>
              </p:ext>
            </p:extLst>
          </p:nvPr>
        </p:nvGraphicFramePr>
        <p:xfrm>
          <a:off x="6324600" y="5181600"/>
          <a:ext cx="673100" cy="952535"/>
        </p:xfrm>
        <a:graphic>
          <a:graphicData uri="http://schemas.openxmlformats.org/presentationml/2006/ole">
            <p:oleObj spid="_x0000_s2128" name="Acrobat Document" r:id="rId4" imgW="4759920" imgH="6735960" progId="AcroExch.Document.7">
              <p:embed/>
            </p:oleObj>
          </a:graphicData>
        </a:graphic>
      </p:graphicFrame>
    </p:spTree>
    <p:extLst>
      <p:ext uri="{BB962C8B-B14F-4D97-AF65-F5344CB8AC3E}">
        <p14:creationId xmlns:p14="http://schemas.microsoft.com/office/powerpoint/2010/main" xmlns="" val="1971294185"/>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ADMINISTRAÇÃO E LIDERANÇA</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19</a:t>
            </a:fld>
            <a:endParaRPr lang="en-US" dirty="0"/>
          </a:p>
        </p:txBody>
      </p:sp>
      <p:sp>
        <p:nvSpPr>
          <p:cNvPr id="3" name="Content Placeholder 2"/>
          <p:cNvSpPr>
            <a:spLocks noGrp="1"/>
          </p:cNvSpPr>
          <p:nvPr>
            <p:ph sz="quarter" idx="1"/>
          </p:nvPr>
        </p:nvSpPr>
        <p:spPr/>
        <p:txBody>
          <a:bodyPr/>
          <a:lstStyle/>
          <a:p>
            <a:r>
              <a:rPr lang="pt-BR" dirty="0" smtClean="0"/>
              <a:t>Filme “1492”</a:t>
            </a:r>
            <a:endParaRPr lang="en-US" dirty="0"/>
          </a:p>
        </p:txBody>
      </p:sp>
    </p:spTree>
    <p:extLst>
      <p:ext uri="{BB962C8B-B14F-4D97-AF65-F5344CB8AC3E}">
        <p14:creationId xmlns:p14="http://schemas.microsoft.com/office/powerpoint/2010/main" xmlns="" val="31522371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Dinâmica 1 – Automotivação</a:t>
            </a:r>
            <a:endParaRPr lang="en-US" dirty="0"/>
          </a:p>
        </p:txBody>
      </p:sp>
      <p:sp>
        <p:nvSpPr>
          <p:cNvPr id="3" name="Content Placeholder 2"/>
          <p:cNvSpPr>
            <a:spLocks noGrp="1"/>
          </p:cNvSpPr>
          <p:nvPr>
            <p:ph sz="quarter" idx="1"/>
          </p:nvPr>
        </p:nvSpPr>
        <p:spPr/>
        <p:txBody>
          <a:bodyPr/>
          <a:lstStyle/>
          <a:p>
            <a:pPr marL="0" indent="0">
              <a:buNone/>
            </a:pPr>
            <a:endParaRPr lang="pt-BR" dirty="0" smtClean="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2</a:t>
            </a:fld>
            <a:endParaRPr lang="en-US" dirty="0"/>
          </a:p>
        </p:txBody>
      </p:sp>
      <p:pic>
        <p:nvPicPr>
          <p:cNvPr id="5" name="Picture 4" descr="happy"/>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4619906" y="1219200"/>
            <a:ext cx="4524094" cy="563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51952863"/>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AS 8 ATITUDES DE SUCESSO</a:t>
            </a:r>
            <a:endParaRPr lang="en-US" dirty="0"/>
          </a:p>
        </p:txBody>
      </p:sp>
      <p:sp>
        <p:nvSpPr>
          <p:cNvPr id="3" name="Content Placeholder 2"/>
          <p:cNvSpPr>
            <a:spLocks noGrp="1"/>
          </p:cNvSpPr>
          <p:nvPr>
            <p:ph sz="quarter" idx="1"/>
          </p:nvPr>
        </p:nvSpPr>
        <p:spPr/>
        <p:txBody>
          <a:bodyPr/>
          <a:lstStyle/>
          <a:p>
            <a:pPr marL="0" indent="0">
              <a:buNone/>
            </a:pPr>
            <a:r>
              <a:rPr lang="pt-BR" dirty="0" smtClean="0"/>
              <a:t>São as habilidades pessoais que diferenciam o profissional, levam ao alto desempenho e ao crescimento da carreira:</a:t>
            </a:r>
          </a:p>
          <a:p>
            <a:pPr marL="0" indent="0">
              <a:buNone/>
            </a:pPr>
            <a:r>
              <a:rPr lang="pt-BR" dirty="0" smtClean="0"/>
              <a:t>1) Formação de Equipe</a:t>
            </a:r>
          </a:p>
          <a:p>
            <a:pPr marL="0" indent="0">
              <a:buNone/>
            </a:pPr>
            <a:r>
              <a:rPr lang="pt-BR" dirty="0" smtClean="0"/>
              <a:t>2) Motivação e Significado</a:t>
            </a:r>
          </a:p>
          <a:p>
            <a:pPr marL="0" indent="0">
              <a:buNone/>
            </a:pPr>
            <a:r>
              <a:rPr lang="pt-BR" dirty="0" smtClean="0"/>
              <a:t>3) Comunicação, Neurolinguística</a:t>
            </a:r>
          </a:p>
          <a:p>
            <a:pPr marL="0" indent="0">
              <a:buNone/>
            </a:pPr>
            <a:r>
              <a:rPr lang="pt-BR" dirty="0" smtClean="0"/>
              <a:t>4) Didática</a:t>
            </a:r>
          </a:p>
          <a:p>
            <a:pPr marL="0" indent="0">
              <a:buNone/>
            </a:pPr>
            <a:r>
              <a:rPr lang="pt-BR" dirty="0" smtClean="0"/>
              <a:t>5) Conexão – Ligação com o mundo</a:t>
            </a:r>
          </a:p>
          <a:p>
            <a:pPr marL="0" indent="0">
              <a:buNone/>
            </a:pPr>
            <a:r>
              <a:rPr lang="pt-BR" dirty="0" smtClean="0"/>
              <a:t>6) Otimismo e Alta Energia </a:t>
            </a:r>
          </a:p>
          <a:p>
            <a:pPr marL="0" indent="0">
              <a:buNone/>
            </a:pPr>
            <a:r>
              <a:rPr lang="pt-BR" dirty="0" smtClean="0"/>
              <a:t>7) Foco e Engajamento</a:t>
            </a:r>
          </a:p>
          <a:p>
            <a:pPr marL="0" indent="0">
              <a:buNone/>
            </a:pPr>
            <a:r>
              <a:rPr lang="pt-BR" dirty="0" smtClean="0"/>
              <a:t>8) Inovação </a:t>
            </a:r>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20</a:t>
            </a:fld>
            <a:endParaRPr lang="en-US" dirty="0"/>
          </a:p>
        </p:txBody>
      </p:sp>
    </p:spTree>
    <p:extLst>
      <p:ext uri="{BB962C8B-B14F-4D97-AF65-F5344CB8AC3E}">
        <p14:creationId xmlns:p14="http://schemas.microsoft.com/office/powerpoint/2010/main" xmlns="" val="116907689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eam"/>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1234477" y="0"/>
            <a:ext cx="10389363" cy="693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pPr marL="742950" indent="-742950">
              <a:buAutoNum type="arabicParenR"/>
            </a:pPr>
            <a:r>
              <a:rPr lang="pt-BR" dirty="0" smtClean="0"/>
              <a:t>FORMAÇÃO DE EQUIPES</a:t>
            </a:r>
            <a:endParaRPr lang="en-US" dirty="0"/>
          </a:p>
        </p:txBody>
      </p:sp>
      <p:sp>
        <p:nvSpPr>
          <p:cNvPr id="3" name="Content Placeholder 2"/>
          <p:cNvSpPr>
            <a:spLocks noGrp="1"/>
          </p:cNvSpPr>
          <p:nvPr>
            <p:ph sz="quarter"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21</a:t>
            </a:fld>
            <a:endParaRPr lang="en-US" dirty="0"/>
          </a:p>
        </p:txBody>
      </p:sp>
    </p:spTree>
    <p:extLst>
      <p:ext uri="{BB962C8B-B14F-4D97-AF65-F5344CB8AC3E}">
        <p14:creationId xmlns:p14="http://schemas.microsoft.com/office/powerpoint/2010/main" xmlns="" val="1448948406"/>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DESAFIOS</a:t>
            </a:r>
            <a:r>
              <a:rPr lang="pt-BR" baseline="0" dirty="0" smtClean="0"/>
              <a:t> NA FORMAÇÃO DE EQUIPES</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22</a:t>
            </a:fld>
            <a:endParaRPr lang="en-US" dirty="0"/>
          </a:p>
        </p:txBody>
      </p:sp>
      <p:sp>
        <p:nvSpPr>
          <p:cNvPr id="5" name="Forma livre 6"/>
          <p:cNvSpPr/>
          <p:nvPr/>
        </p:nvSpPr>
        <p:spPr>
          <a:xfrm>
            <a:off x="685800" y="1143000"/>
            <a:ext cx="8153400" cy="12954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2000" b="1" dirty="0" smtClean="0">
                <a:solidFill>
                  <a:srgbClr val="FFFF00"/>
                </a:solidFill>
                <a:effectLst>
                  <a:outerShdw blurRad="38100" dist="38100" dir="2700000" algn="tl">
                    <a:srgbClr val="000000">
                      <a:alpha val="43137"/>
                    </a:srgbClr>
                  </a:outerShdw>
                </a:effectLst>
                <a:cs typeface="Arial" charset="0"/>
              </a:rPr>
              <a:t>TRABALHAR EM EQUIPE</a:t>
            </a:r>
            <a:endParaRPr lang="en-US" sz="2000" b="1" dirty="0">
              <a:solidFill>
                <a:srgbClr val="FFFF00"/>
              </a:solidFill>
              <a:effectLst>
                <a:outerShdw blurRad="38100" dist="38100" dir="2700000" algn="tl">
                  <a:srgbClr val="000000">
                    <a:alpha val="43137"/>
                  </a:srgbClr>
                </a:outerShdw>
              </a:effectLst>
              <a:cs typeface="Arial" charset="0"/>
            </a:endParaRPr>
          </a:p>
          <a:p>
            <a:pPr marL="342900" indent="-342900">
              <a:buFont typeface="Arial" pitchFamily="34" charset="0"/>
              <a:buChar char="•"/>
            </a:pPr>
            <a:r>
              <a:rPr lang="pt-BR" sz="2000" b="1" dirty="0" smtClean="0">
                <a:solidFill>
                  <a:srgbClr val="FFFF00"/>
                </a:solidFill>
                <a:effectLst>
                  <a:outerShdw blurRad="38100" dist="38100" dir="2700000" algn="tl">
                    <a:srgbClr val="000000">
                      <a:alpha val="43137"/>
                    </a:srgbClr>
                  </a:outerShdw>
                </a:effectLst>
              </a:rPr>
              <a:t>É possível, desde que nos disponhamos a aprender.</a:t>
            </a:r>
          </a:p>
          <a:p>
            <a:pPr marL="342900" indent="-342900">
              <a:buFont typeface="Arial" pitchFamily="34" charset="0"/>
              <a:buChar char="•"/>
            </a:pPr>
            <a:r>
              <a:rPr lang="pt-BR" sz="2000" b="1" dirty="0" smtClean="0">
                <a:solidFill>
                  <a:srgbClr val="FFFF00"/>
                </a:solidFill>
                <a:effectLst>
                  <a:outerShdw blurRad="38100" dist="38100" dir="2700000" algn="tl">
                    <a:srgbClr val="000000">
                      <a:alpha val="43137"/>
                    </a:srgbClr>
                  </a:outerShdw>
                </a:effectLst>
              </a:rPr>
              <a:t>Lidar com diferenças não é fácil, mas é preciso praticar.</a:t>
            </a:r>
            <a:endParaRPr lang="en-US" sz="2000" b="1" dirty="0">
              <a:solidFill>
                <a:srgbClr val="FFFF00"/>
              </a:solidFill>
              <a:effectLst>
                <a:outerShdw blurRad="38100" dist="38100" dir="2700000" algn="tl">
                  <a:srgbClr val="000000">
                    <a:alpha val="43137"/>
                  </a:srgbClr>
                </a:outerShdw>
              </a:effectLst>
            </a:endParaRPr>
          </a:p>
        </p:txBody>
      </p:sp>
      <p:sp>
        <p:nvSpPr>
          <p:cNvPr id="6" name="Forma livre 6"/>
          <p:cNvSpPr/>
          <p:nvPr/>
        </p:nvSpPr>
        <p:spPr>
          <a:xfrm>
            <a:off x="685800" y="2590800"/>
            <a:ext cx="8153400" cy="38100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2000" b="1" dirty="0" smtClean="0">
                <a:solidFill>
                  <a:srgbClr val="FFFF00"/>
                </a:solidFill>
                <a:effectLst>
                  <a:outerShdw blurRad="38100" dist="38100" dir="2700000" algn="tl">
                    <a:srgbClr val="000000">
                      <a:alpha val="43137"/>
                    </a:srgbClr>
                  </a:outerShdw>
                </a:effectLst>
                <a:cs typeface="Arial" charset="0"/>
              </a:rPr>
              <a:t>PRINCIPAIS DIFERENÇAS NOS MEMBROS DAS EQUIPES</a:t>
            </a:r>
            <a:endParaRPr lang="en-US" sz="2000" b="1" dirty="0">
              <a:solidFill>
                <a:srgbClr val="FFFF00"/>
              </a:solidFill>
              <a:effectLst>
                <a:outerShdw blurRad="38100" dist="38100" dir="2700000" algn="tl">
                  <a:srgbClr val="000000">
                    <a:alpha val="43137"/>
                  </a:srgbClr>
                </a:outerShdw>
              </a:effectLst>
              <a:cs typeface="Arial" charset="0"/>
            </a:endParaRPr>
          </a:p>
          <a:p>
            <a:r>
              <a:rPr lang="pt-BR" sz="2000" b="1" dirty="0" smtClean="0">
                <a:solidFill>
                  <a:srgbClr val="FFFF00"/>
                </a:solidFill>
                <a:effectLst>
                  <a:outerShdw blurRad="38100" dist="38100" dir="2700000" algn="tl">
                    <a:srgbClr val="000000">
                      <a:alpha val="43137"/>
                    </a:srgbClr>
                  </a:outerShdw>
                </a:effectLst>
              </a:rPr>
              <a:t>Inúmeras diferenças podem ser apontadas entre os membros de uma equipe. Entre elas, destacamos:</a:t>
            </a:r>
          </a:p>
          <a:p>
            <a:pPr marL="342900" indent="-342900">
              <a:buFont typeface="Arial" pitchFamily="34" charset="0"/>
              <a:buChar char="•"/>
            </a:pPr>
            <a:r>
              <a:rPr lang="pt-BR" sz="2000" b="1" dirty="0" smtClean="0">
                <a:solidFill>
                  <a:srgbClr val="FFFF00"/>
                </a:solidFill>
                <a:effectLst>
                  <a:outerShdw blurRad="38100" dist="38100" dir="2700000" algn="tl">
                    <a:srgbClr val="000000">
                      <a:alpha val="43137"/>
                    </a:srgbClr>
                  </a:outerShdw>
                </a:effectLst>
              </a:rPr>
              <a:t>Os valores e as crenças;</a:t>
            </a:r>
          </a:p>
          <a:p>
            <a:pPr marL="342900" indent="-342900">
              <a:buFont typeface="Arial" pitchFamily="34" charset="0"/>
              <a:buChar char="•"/>
            </a:pPr>
            <a:r>
              <a:rPr lang="pt-BR" sz="2000" b="1" dirty="0" smtClean="0">
                <a:solidFill>
                  <a:srgbClr val="FFFF00"/>
                </a:solidFill>
                <a:effectLst>
                  <a:outerShdw blurRad="38100" dist="38100" dir="2700000" algn="tl">
                    <a:srgbClr val="000000">
                      <a:alpha val="43137"/>
                    </a:srgbClr>
                  </a:outerShdw>
                </a:effectLst>
              </a:rPr>
              <a:t>A função psíquica predominante;</a:t>
            </a:r>
          </a:p>
          <a:p>
            <a:pPr marL="342900" indent="-342900">
              <a:buFont typeface="Arial" pitchFamily="34" charset="0"/>
              <a:buChar char="•"/>
            </a:pPr>
            <a:r>
              <a:rPr lang="pt-BR" sz="2000" b="1" dirty="0" smtClean="0">
                <a:solidFill>
                  <a:srgbClr val="FFFF00"/>
                </a:solidFill>
                <a:effectLst>
                  <a:outerShdw blurRad="38100" dist="38100" dir="2700000" algn="tl">
                    <a:srgbClr val="000000">
                      <a:alpha val="43137"/>
                    </a:srgbClr>
                  </a:outerShdw>
                </a:effectLst>
              </a:rPr>
              <a:t>O tipo de inteligência;</a:t>
            </a:r>
          </a:p>
          <a:p>
            <a:pPr marL="342900" indent="-342900">
              <a:buFont typeface="Arial" pitchFamily="34" charset="0"/>
              <a:buChar char="•"/>
            </a:pPr>
            <a:r>
              <a:rPr lang="pt-BR" sz="2000" b="1" dirty="0" smtClean="0">
                <a:solidFill>
                  <a:srgbClr val="FFFF00"/>
                </a:solidFill>
                <a:effectLst>
                  <a:outerShdw blurRad="38100" dist="38100" dir="2700000" algn="tl">
                    <a:srgbClr val="000000">
                      <a:alpha val="43137"/>
                    </a:srgbClr>
                  </a:outerShdw>
                </a:effectLst>
              </a:rPr>
              <a:t>A cultura;</a:t>
            </a:r>
          </a:p>
          <a:p>
            <a:pPr marL="342900" indent="-342900">
              <a:buFont typeface="Arial" pitchFamily="34" charset="0"/>
              <a:buChar char="•"/>
            </a:pPr>
            <a:r>
              <a:rPr lang="pt-BR" sz="2000" b="1" dirty="0" smtClean="0">
                <a:solidFill>
                  <a:srgbClr val="FFFF00"/>
                </a:solidFill>
                <a:effectLst>
                  <a:outerShdw blurRad="38100" dist="38100" dir="2700000" algn="tl">
                    <a:srgbClr val="000000">
                      <a:alpha val="43137"/>
                    </a:srgbClr>
                  </a:outerShdw>
                </a:effectLst>
              </a:rPr>
              <a:t>O caráter;</a:t>
            </a:r>
          </a:p>
          <a:p>
            <a:pPr marL="342900" indent="-342900">
              <a:buFont typeface="Arial" pitchFamily="34" charset="0"/>
              <a:buChar char="•"/>
            </a:pPr>
            <a:r>
              <a:rPr lang="pt-BR" sz="2000" b="1" dirty="0" smtClean="0">
                <a:solidFill>
                  <a:srgbClr val="FFFF00"/>
                </a:solidFill>
                <a:effectLst>
                  <a:outerShdw blurRad="38100" dist="38100" dir="2700000" algn="tl">
                    <a:srgbClr val="000000">
                      <a:alpha val="43137"/>
                    </a:srgbClr>
                  </a:outerShdw>
                </a:effectLst>
              </a:rPr>
              <a:t>O temperamento;</a:t>
            </a:r>
          </a:p>
          <a:p>
            <a:pPr marL="342900" indent="-342900">
              <a:buFont typeface="Arial" pitchFamily="34" charset="0"/>
              <a:buChar char="•"/>
            </a:pPr>
            <a:r>
              <a:rPr lang="pt-BR" sz="2000" b="1" dirty="0" smtClean="0">
                <a:solidFill>
                  <a:srgbClr val="FFFF00"/>
                </a:solidFill>
                <a:effectLst>
                  <a:outerShdw blurRad="38100" dist="38100" dir="2700000" algn="tl">
                    <a:srgbClr val="000000">
                      <a:alpha val="43137"/>
                    </a:srgbClr>
                  </a:outerShdw>
                </a:effectLst>
              </a:rPr>
              <a:t>O grau de escolaridade</a:t>
            </a:r>
          </a:p>
        </p:txBody>
      </p:sp>
    </p:spTree>
    <p:extLst>
      <p:ext uri="{BB962C8B-B14F-4D97-AF65-F5344CB8AC3E}">
        <p14:creationId xmlns:p14="http://schemas.microsoft.com/office/powerpoint/2010/main" xmlns="" val="843359975"/>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90600"/>
          </a:xfrm>
        </p:spPr>
        <p:txBody>
          <a:bodyPr/>
          <a:lstStyle/>
          <a:p>
            <a:r>
              <a:rPr lang="pt-BR" dirty="0" smtClean="0"/>
              <a:t>DINÂMICA</a:t>
            </a:r>
            <a:r>
              <a:rPr lang="pt-BR" baseline="0" dirty="0" smtClean="0"/>
              <a:t> DA ESTRUTURA DE UM TIME</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23</a:t>
            </a:fld>
            <a:endParaRPr lang="en-US" dirty="0"/>
          </a:p>
        </p:txBody>
      </p:sp>
      <p:sp>
        <p:nvSpPr>
          <p:cNvPr id="5" name="Forma livre 6"/>
          <p:cNvSpPr/>
          <p:nvPr/>
        </p:nvSpPr>
        <p:spPr>
          <a:xfrm>
            <a:off x="228600" y="1447800"/>
            <a:ext cx="3886200" cy="609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b"/>
          <a:lstStyle/>
          <a:p>
            <a:pPr marL="228600" lvl="1" indent="-228600" algn="ctr" defTabSz="1066800"/>
            <a:r>
              <a:rPr lang="pt-BR" sz="2000" b="1" i="1" dirty="0" smtClean="0">
                <a:solidFill>
                  <a:srgbClr val="FFFF00"/>
                </a:solidFill>
                <a:effectLst>
                  <a:outerShdw blurRad="38100" dist="38100" dir="2700000" algn="tl">
                    <a:srgbClr val="000000">
                      <a:alpha val="43137"/>
                    </a:srgbClr>
                  </a:outerShdw>
                </a:effectLst>
                <a:cs typeface="Arial" charset="0"/>
              </a:rPr>
              <a:t>Proximidade</a:t>
            </a:r>
            <a:endParaRPr lang="en-US" sz="2000" b="1" i="1" dirty="0">
              <a:solidFill>
                <a:srgbClr val="FFFF00"/>
              </a:solidFill>
              <a:effectLst>
                <a:outerShdw blurRad="38100" dist="38100" dir="2700000" algn="tl">
                  <a:srgbClr val="000000">
                    <a:alpha val="43137"/>
                  </a:srgbClr>
                </a:outerShdw>
              </a:effectLst>
            </a:endParaRPr>
          </a:p>
        </p:txBody>
      </p:sp>
      <p:sp>
        <p:nvSpPr>
          <p:cNvPr id="6" name="Forma livre 6"/>
          <p:cNvSpPr/>
          <p:nvPr/>
        </p:nvSpPr>
        <p:spPr>
          <a:xfrm>
            <a:off x="5029200" y="1447800"/>
            <a:ext cx="3886200" cy="609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b"/>
          <a:lstStyle/>
          <a:p>
            <a:pPr marL="228600" lvl="1" indent="-228600" algn="ctr" defTabSz="1066800"/>
            <a:r>
              <a:rPr lang="pt-BR" sz="2000" b="1" i="1" dirty="0" smtClean="0">
                <a:solidFill>
                  <a:srgbClr val="FFFF00"/>
                </a:solidFill>
                <a:effectLst>
                  <a:outerShdw blurRad="38100" dist="38100" dir="2700000" algn="tl">
                    <a:srgbClr val="000000">
                      <a:alpha val="43137"/>
                    </a:srgbClr>
                  </a:outerShdw>
                </a:effectLst>
                <a:cs typeface="Arial" charset="0"/>
              </a:rPr>
              <a:t>Distância</a:t>
            </a:r>
            <a:endParaRPr lang="en-US" sz="2000" b="1" i="1" dirty="0">
              <a:solidFill>
                <a:srgbClr val="FFFF00"/>
              </a:solidFill>
              <a:effectLst>
                <a:outerShdw blurRad="38100" dist="38100" dir="2700000" algn="tl">
                  <a:srgbClr val="000000">
                    <a:alpha val="43137"/>
                  </a:srgbClr>
                </a:outerShdw>
              </a:effectLst>
            </a:endParaRPr>
          </a:p>
        </p:txBody>
      </p:sp>
      <p:sp>
        <p:nvSpPr>
          <p:cNvPr id="7" name="Forma livre 6"/>
          <p:cNvSpPr/>
          <p:nvPr/>
        </p:nvSpPr>
        <p:spPr>
          <a:xfrm>
            <a:off x="228600" y="2438400"/>
            <a:ext cx="3886200" cy="609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b"/>
          <a:lstStyle/>
          <a:p>
            <a:pPr marL="228600" lvl="1" indent="-228600" algn="ctr" defTabSz="1066800"/>
            <a:r>
              <a:rPr lang="pt-BR" sz="2000" b="1" i="1" dirty="0" smtClean="0">
                <a:solidFill>
                  <a:srgbClr val="FFFF00"/>
                </a:solidFill>
                <a:effectLst>
                  <a:outerShdw blurRad="38100" dist="38100" dir="2700000" algn="tl">
                    <a:srgbClr val="000000">
                      <a:alpha val="43137"/>
                    </a:srgbClr>
                  </a:outerShdw>
                </a:effectLst>
                <a:cs typeface="Arial" charset="0"/>
              </a:rPr>
              <a:t>Cultura Única</a:t>
            </a:r>
            <a:endParaRPr lang="en-US" sz="2000" b="1" i="1" dirty="0">
              <a:solidFill>
                <a:srgbClr val="FFFF00"/>
              </a:solidFill>
              <a:effectLst>
                <a:outerShdw blurRad="38100" dist="38100" dir="2700000" algn="tl">
                  <a:srgbClr val="000000">
                    <a:alpha val="43137"/>
                  </a:srgbClr>
                </a:outerShdw>
              </a:effectLst>
            </a:endParaRPr>
          </a:p>
        </p:txBody>
      </p:sp>
      <p:sp>
        <p:nvSpPr>
          <p:cNvPr id="8" name="Forma livre 6"/>
          <p:cNvSpPr/>
          <p:nvPr/>
        </p:nvSpPr>
        <p:spPr>
          <a:xfrm>
            <a:off x="5029200" y="2438400"/>
            <a:ext cx="3886200" cy="609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b"/>
          <a:lstStyle/>
          <a:p>
            <a:pPr marL="228600" lvl="1" indent="-228600" algn="ctr" defTabSz="1066800"/>
            <a:r>
              <a:rPr lang="pt-BR" sz="2000" b="1" i="1" dirty="0" smtClean="0">
                <a:solidFill>
                  <a:srgbClr val="FFFF00"/>
                </a:solidFill>
                <a:effectLst>
                  <a:outerShdw blurRad="38100" dist="38100" dir="2700000" algn="tl">
                    <a:srgbClr val="000000">
                      <a:alpha val="43137"/>
                    </a:srgbClr>
                  </a:outerShdw>
                </a:effectLst>
                <a:cs typeface="Arial" charset="0"/>
              </a:rPr>
              <a:t>Cultura Diversa</a:t>
            </a:r>
            <a:endParaRPr lang="en-US" sz="2000" b="1" i="1" dirty="0">
              <a:solidFill>
                <a:srgbClr val="FFFF00"/>
              </a:solidFill>
              <a:effectLst>
                <a:outerShdw blurRad="38100" dist="38100" dir="2700000" algn="tl">
                  <a:srgbClr val="000000">
                    <a:alpha val="43137"/>
                  </a:srgbClr>
                </a:outerShdw>
              </a:effectLst>
            </a:endParaRPr>
          </a:p>
        </p:txBody>
      </p:sp>
      <p:sp>
        <p:nvSpPr>
          <p:cNvPr id="9" name="Forma livre 6"/>
          <p:cNvSpPr/>
          <p:nvPr/>
        </p:nvSpPr>
        <p:spPr>
          <a:xfrm>
            <a:off x="228600" y="3429000"/>
            <a:ext cx="3886200" cy="609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b"/>
          <a:lstStyle/>
          <a:p>
            <a:pPr marL="228600" lvl="1" indent="-228600" algn="ctr" defTabSz="1066800"/>
            <a:r>
              <a:rPr lang="pt-BR" sz="2000" b="1" i="1" dirty="0" smtClean="0">
                <a:solidFill>
                  <a:srgbClr val="FFFF00"/>
                </a:solidFill>
                <a:effectLst>
                  <a:outerShdw blurRad="38100" dist="38100" dir="2700000" algn="tl">
                    <a:srgbClr val="000000">
                      <a:alpha val="43137"/>
                    </a:srgbClr>
                  </a:outerShdw>
                </a:effectLst>
                <a:cs typeface="Arial" charset="0"/>
              </a:rPr>
              <a:t>Funcional</a:t>
            </a:r>
            <a:endParaRPr lang="en-US" sz="2000" b="1" i="1" dirty="0">
              <a:solidFill>
                <a:srgbClr val="FFFF00"/>
              </a:solidFill>
              <a:effectLst>
                <a:outerShdw blurRad="38100" dist="38100" dir="2700000" algn="tl">
                  <a:srgbClr val="000000">
                    <a:alpha val="43137"/>
                  </a:srgbClr>
                </a:outerShdw>
              </a:effectLst>
            </a:endParaRPr>
          </a:p>
        </p:txBody>
      </p:sp>
      <p:sp>
        <p:nvSpPr>
          <p:cNvPr id="10" name="Forma livre 6"/>
          <p:cNvSpPr/>
          <p:nvPr/>
        </p:nvSpPr>
        <p:spPr>
          <a:xfrm>
            <a:off x="5029200" y="3429000"/>
            <a:ext cx="3886200" cy="609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b"/>
          <a:lstStyle/>
          <a:p>
            <a:pPr marL="228600" lvl="1" indent="-228600" algn="ctr" defTabSz="1066800"/>
            <a:r>
              <a:rPr lang="pt-BR" sz="2000" b="1" i="1" dirty="0" smtClean="0">
                <a:solidFill>
                  <a:srgbClr val="FFFF00"/>
                </a:solidFill>
                <a:effectLst>
                  <a:outerShdw blurRad="38100" dist="38100" dir="2700000" algn="tl">
                    <a:srgbClr val="000000">
                      <a:alpha val="43137"/>
                    </a:srgbClr>
                  </a:outerShdw>
                </a:effectLst>
                <a:cs typeface="Arial" charset="0"/>
              </a:rPr>
              <a:t>Multi-Cultural</a:t>
            </a:r>
            <a:endParaRPr lang="en-US" sz="2000" b="1" i="1" dirty="0">
              <a:solidFill>
                <a:srgbClr val="FFFF00"/>
              </a:solidFill>
              <a:effectLst>
                <a:outerShdw blurRad="38100" dist="38100" dir="2700000" algn="tl">
                  <a:srgbClr val="000000">
                    <a:alpha val="43137"/>
                  </a:srgbClr>
                </a:outerShdw>
              </a:effectLst>
            </a:endParaRPr>
          </a:p>
        </p:txBody>
      </p:sp>
      <p:sp>
        <p:nvSpPr>
          <p:cNvPr id="11" name="Forma livre 6"/>
          <p:cNvSpPr/>
          <p:nvPr/>
        </p:nvSpPr>
        <p:spPr>
          <a:xfrm>
            <a:off x="228600" y="4419600"/>
            <a:ext cx="3886200" cy="609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b"/>
          <a:lstStyle/>
          <a:p>
            <a:pPr marL="228600" lvl="1" indent="-228600" algn="ctr" defTabSz="1066800"/>
            <a:r>
              <a:rPr lang="pt-BR" sz="2000" b="1" i="1" dirty="0" smtClean="0">
                <a:solidFill>
                  <a:srgbClr val="FFFF00"/>
                </a:solidFill>
                <a:effectLst>
                  <a:outerShdw blurRad="38100" dist="38100" dir="2700000" algn="tl">
                    <a:srgbClr val="000000">
                      <a:alpha val="43137"/>
                    </a:srgbClr>
                  </a:outerShdw>
                </a:effectLst>
                <a:cs typeface="Arial" charset="0"/>
              </a:rPr>
              <a:t>Personalidades Similares</a:t>
            </a:r>
            <a:endParaRPr lang="en-US" sz="2000" b="1" i="1" dirty="0">
              <a:solidFill>
                <a:srgbClr val="FFFF00"/>
              </a:solidFill>
              <a:effectLst>
                <a:outerShdw blurRad="38100" dist="38100" dir="2700000" algn="tl">
                  <a:srgbClr val="000000">
                    <a:alpha val="43137"/>
                  </a:srgbClr>
                </a:outerShdw>
              </a:effectLst>
            </a:endParaRPr>
          </a:p>
        </p:txBody>
      </p:sp>
      <p:sp>
        <p:nvSpPr>
          <p:cNvPr id="12" name="Forma livre 6"/>
          <p:cNvSpPr/>
          <p:nvPr/>
        </p:nvSpPr>
        <p:spPr>
          <a:xfrm>
            <a:off x="5029200" y="4419600"/>
            <a:ext cx="3886200" cy="609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b"/>
          <a:lstStyle/>
          <a:p>
            <a:pPr marL="228600" lvl="1" indent="-228600" algn="ctr" defTabSz="1066800"/>
            <a:r>
              <a:rPr lang="pt-BR" sz="2000" b="1" i="1" dirty="0" smtClean="0">
                <a:solidFill>
                  <a:srgbClr val="FFFF00"/>
                </a:solidFill>
                <a:effectLst>
                  <a:outerShdw blurRad="38100" dist="38100" dir="2700000" algn="tl">
                    <a:srgbClr val="000000">
                      <a:alpha val="43137"/>
                    </a:srgbClr>
                  </a:outerShdw>
                </a:effectLst>
                <a:cs typeface="Arial" charset="0"/>
              </a:rPr>
              <a:t>Personalidades Diversas</a:t>
            </a:r>
            <a:endParaRPr lang="en-US" sz="2000" b="1" i="1" dirty="0">
              <a:solidFill>
                <a:srgbClr val="FFFF00"/>
              </a:solidFill>
              <a:effectLst>
                <a:outerShdw blurRad="38100" dist="38100" dir="2700000" algn="tl">
                  <a:srgbClr val="000000">
                    <a:alpha val="43137"/>
                  </a:srgbClr>
                </a:outerShdw>
              </a:effectLst>
            </a:endParaRPr>
          </a:p>
        </p:txBody>
      </p:sp>
      <p:sp>
        <p:nvSpPr>
          <p:cNvPr id="13" name="Forma livre 6"/>
          <p:cNvSpPr/>
          <p:nvPr/>
        </p:nvSpPr>
        <p:spPr>
          <a:xfrm>
            <a:off x="228600" y="5410200"/>
            <a:ext cx="3886200" cy="609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b"/>
          <a:lstStyle/>
          <a:p>
            <a:pPr marL="228600" lvl="1" indent="-228600" algn="ctr" defTabSz="1066800"/>
            <a:r>
              <a:rPr lang="pt-BR" sz="2000" b="1" i="1" dirty="0" smtClean="0">
                <a:solidFill>
                  <a:srgbClr val="FFFF00"/>
                </a:solidFill>
                <a:effectLst>
                  <a:outerShdw blurRad="38100" dist="38100" dir="2700000" algn="tl">
                    <a:srgbClr val="000000">
                      <a:alpha val="43137"/>
                    </a:srgbClr>
                  </a:outerShdw>
                </a:effectLst>
                <a:cs typeface="Arial" charset="0"/>
              </a:rPr>
              <a:t>Mesmo Fuso Horário</a:t>
            </a:r>
            <a:endParaRPr lang="en-US" sz="2000" b="1" i="1" dirty="0">
              <a:solidFill>
                <a:srgbClr val="FFFF00"/>
              </a:solidFill>
              <a:effectLst>
                <a:outerShdw blurRad="38100" dist="38100" dir="2700000" algn="tl">
                  <a:srgbClr val="000000">
                    <a:alpha val="43137"/>
                  </a:srgbClr>
                </a:outerShdw>
              </a:effectLst>
            </a:endParaRPr>
          </a:p>
        </p:txBody>
      </p:sp>
      <p:sp>
        <p:nvSpPr>
          <p:cNvPr id="14" name="Forma livre 6"/>
          <p:cNvSpPr/>
          <p:nvPr/>
        </p:nvSpPr>
        <p:spPr>
          <a:xfrm>
            <a:off x="5029200" y="5410200"/>
            <a:ext cx="3886200" cy="609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b"/>
          <a:lstStyle/>
          <a:p>
            <a:pPr marL="228600" lvl="1" indent="-228600" algn="ctr" defTabSz="1066800"/>
            <a:r>
              <a:rPr lang="pt-BR" sz="2000" b="1" i="1" dirty="0" smtClean="0">
                <a:solidFill>
                  <a:srgbClr val="FFFF00"/>
                </a:solidFill>
                <a:effectLst>
                  <a:outerShdw blurRad="38100" dist="38100" dir="2700000" algn="tl">
                    <a:srgbClr val="000000">
                      <a:alpha val="43137"/>
                    </a:srgbClr>
                  </a:outerShdw>
                </a:effectLst>
                <a:cs typeface="Arial" charset="0"/>
              </a:rPr>
              <a:t>Diferentes Fuso Horário</a:t>
            </a:r>
            <a:endParaRPr lang="en-US" sz="2000" b="1" i="1" dirty="0">
              <a:solidFill>
                <a:srgbClr val="FFFF00"/>
              </a:solidFill>
              <a:effectLst>
                <a:outerShdw blurRad="38100" dist="38100" dir="2700000" algn="tl">
                  <a:srgbClr val="000000">
                    <a:alpha val="43137"/>
                  </a:srgbClr>
                </a:outerShdw>
              </a:effectLst>
            </a:endParaRPr>
          </a:p>
        </p:txBody>
      </p:sp>
      <p:sp>
        <p:nvSpPr>
          <p:cNvPr id="15" name="Left-Right Arrow 14"/>
          <p:cNvSpPr/>
          <p:nvPr/>
        </p:nvSpPr>
        <p:spPr>
          <a:xfrm>
            <a:off x="4229100" y="1600200"/>
            <a:ext cx="685800" cy="228600"/>
          </a:xfrm>
          <a:prstGeom prst="leftRightArrow">
            <a:avLst/>
          </a:prstGeom>
          <a:solidFill>
            <a:srgbClr val="00B05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6" name="Left-Right Arrow 15"/>
          <p:cNvSpPr/>
          <p:nvPr/>
        </p:nvSpPr>
        <p:spPr>
          <a:xfrm>
            <a:off x="4229100" y="2590800"/>
            <a:ext cx="685800" cy="228600"/>
          </a:xfrm>
          <a:prstGeom prst="leftRightArrow">
            <a:avLst/>
          </a:prstGeom>
          <a:solidFill>
            <a:srgbClr val="00B05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7" name="Left-Right Arrow 16"/>
          <p:cNvSpPr/>
          <p:nvPr/>
        </p:nvSpPr>
        <p:spPr>
          <a:xfrm>
            <a:off x="4229100" y="3609108"/>
            <a:ext cx="685800" cy="228600"/>
          </a:xfrm>
          <a:prstGeom prst="leftRightArrow">
            <a:avLst/>
          </a:prstGeom>
          <a:solidFill>
            <a:srgbClr val="00B05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8" name="Left-Right Arrow 17"/>
          <p:cNvSpPr/>
          <p:nvPr/>
        </p:nvSpPr>
        <p:spPr>
          <a:xfrm>
            <a:off x="4229100" y="4581236"/>
            <a:ext cx="685800" cy="228600"/>
          </a:xfrm>
          <a:prstGeom prst="leftRightArrow">
            <a:avLst/>
          </a:prstGeom>
          <a:solidFill>
            <a:srgbClr val="00B05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9" name="Left-Right Arrow 18"/>
          <p:cNvSpPr/>
          <p:nvPr/>
        </p:nvSpPr>
        <p:spPr>
          <a:xfrm>
            <a:off x="4229100" y="5571836"/>
            <a:ext cx="685800" cy="228600"/>
          </a:xfrm>
          <a:prstGeom prst="leftRightArrow">
            <a:avLst/>
          </a:prstGeom>
          <a:solidFill>
            <a:srgbClr val="00B05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21746048"/>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endParaRPr lang="en-US" dirty="0"/>
          </a:p>
        </p:txBody>
      </p:sp>
      <p:sp>
        <p:nvSpPr>
          <p:cNvPr id="32" name="Forma livre 6"/>
          <p:cNvSpPr/>
          <p:nvPr/>
        </p:nvSpPr>
        <p:spPr>
          <a:xfrm>
            <a:off x="457200" y="1039092"/>
            <a:ext cx="8610600" cy="54864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342900" indent="-342900">
              <a:buFont typeface="Arial" pitchFamily="34" charset="0"/>
              <a:buChar char="•"/>
            </a:pPr>
            <a:endParaRPr lang="en-US" sz="3200" b="1" i="1" dirty="0">
              <a:solidFill>
                <a:srgbClr val="FFFF00"/>
              </a:solidFill>
              <a:effectLst>
                <a:outerShdw blurRad="38100" dist="38100" dir="2700000" algn="tl">
                  <a:srgbClr val="000000">
                    <a:alpha val="43137"/>
                  </a:srgbClr>
                </a:outerShdw>
              </a:effectLst>
            </a:endParaRPr>
          </a:p>
        </p:txBody>
      </p:sp>
      <p:sp>
        <p:nvSpPr>
          <p:cNvPr id="2" name="Title 1"/>
          <p:cNvSpPr>
            <a:spLocks noGrp="1"/>
          </p:cNvSpPr>
          <p:nvPr>
            <p:ph type="title"/>
          </p:nvPr>
        </p:nvSpPr>
        <p:spPr>
          <a:xfrm>
            <a:off x="0" y="152400"/>
            <a:ext cx="9144000" cy="990600"/>
          </a:xfrm>
        </p:spPr>
        <p:txBody>
          <a:bodyPr/>
          <a:lstStyle/>
          <a:p>
            <a:r>
              <a:rPr lang="pt-BR" dirty="0" smtClean="0"/>
              <a:t>Estágios de </a:t>
            </a:r>
            <a:r>
              <a:rPr lang="pt-BR" baseline="0" dirty="0" smtClean="0"/>
              <a:t>Desenvolvimento de Equipe</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24</a:t>
            </a:fld>
            <a:endParaRPr lang="en-US" dirty="0"/>
          </a:p>
        </p:txBody>
      </p:sp>
      <p:sp>
        <p:nvSpPr>
          <p:cNvPr id="5" name="Line 9"/>
          <p:cNvSpPr>
            <a:spLocks noChangeShapeType="1"/>
          </p:cNvSpPr>
          <p:nvPr/>
        </p:nvSpPr>
        <p:spPr bwMode="auto">
          <a:xfrm flipV="1">
            <a:off x="1222375" y="2149475"/>
            <a:ext cx="1587" cy="4191000"/>
          </a:xfrm>
          <a:prstGeom prst="line">
            <a:avLst/>
          </a:prstGeom>
          <a:noFill/>
          <a:ln w="76200">
            <a:solidFill>
              <a:sysClr val="window" lastClr="FFFFFF"/>
            </a:solidFill>
            <a:round/>
            <a:headEnd type="none" w="sm" len="sm"/>
            <a:tailEnd type="stealth" w="med" len="lg"/>
          </a:ln>
        </p:spPr>
        <p:txBody>
          <a:bodyPr/>
          <a:lstStyle/>
          <a:p>
            <a:pPr fontAlgn="auto">
              <a:spcBef>
                <a:spcPts val="0"/>
              </a:spcBef>
              <a:spcAft>
                <a:spcPts val="0"/>
              </a:spcAft>
              <a:defRPr/>
            </a:pPr>
            <a:endParaRPr lang="en-US" sz="1800" i="0" kern="0">
              <a:solidFill>
                <a:sysClr val="windowText" lastClr="000000"/>
              </a:solidFill>
              <a:latin typeface="+mn-lt"/>
              <a:cs typeface="+mn-cs"/>
            </a:endParaRPr>
          </a:p>
        </p:txBody>
      </p:sp>
      <p:sp>
        <p:nvSpPr>
          <p:cNvPr id="6" name="Rectangle 10"/>
          <p:cNvSpPr>
            <a:spLocks noChangeArrowheads="1"/>
          </p:cNvSpPr>
          <p:nvPr/>
        </p:nvSpPr>
        <p:spPr bwMode="auto">
          <a:xfrm>
            <a:off x="5624512" y="6164263"/>
            <a:ext cx="966788" cy="411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defTabSz="444500" eaLnBrk="0" hangingPunct="0"/>
            <a:r>
              <a:rPr lang="pt-BR" sz="1800" b="1" i="0" dirty="0">
                <a:solidFill>
                  <a:srgbClr val="777777"/>
                </a:solidFill>
                <a:effectLst>
                  <a:outerShdw blurRad="38100" dist="38100" dir="2700000" algn="tl">
                    <a:srgbClr val="000000">
                      <a:alpha val="43137"/>
                    </a:srgbClr>
                  </a:outerShdw>
                </a:effectLst>
              </a:rPr>
              <a:t>Fase 3</a:t>
            </a:r>
          </a:p>
        </p:txBody>
      </p:sp>
      <p:grpSp>
        <p:nvGrpSpPr>
          <p:cNvPr id="7" name="Group 11"/>
          <p:cNvGrpSpPr>
            <a:grpSpLocks/>
          </p:cNvGrpSpPr>
          <p:nvPr/>
        </p:nvGrpSpPr>
        <p:grpSpPr bwMode="auto">
          <a:xfrm>
            <a:off x="1762125" y="2454275"/>
            <a:ext cx="1441450" cy="4108450"/>
            <a:chOff x="879" y="1296"/>
            <a:chExt cx="908" cy="2588"/>
          </a:xfrm>
        </p:grpSpPr>
        <p:sp>
          <p:nvSpPr>
            <p:cNvPr id="8" name="Line 12"/>
            <p:cNvSpPr>
              <a:spLocks noChangeShapeType="1"/>
            </p:cNvSpPr>
            <p:nvPr/>
          </p:nvSpPr>
          <p:spPr bwMode="auto">
            <a:xfrm flipV="1">
              <a:off x="1787" y="1872"/>
              <a:ext cx="0" cy="1703"/>
            </a:xfrm>
            <a:prstGeom prst="line">
              <a:avLst/>
            </a:prstGeom>
            <a:noFill/>
            <a:ln w="25400">
              <a:solidFill>
                <a:srgbClr val="777777"/>
              </a:solidFill>
              <a:round/>
              <a:headEnd type="none" w="sm" len="sm"/>
              <a:tailEnd type="none" w="sm" len="sm"/>
            </a:ln>
          </p:spPr>
          <p:txBody>
            <a:bodyPr/>
            <a:lstStyle/>
            <a:p>
              <a:pPr fontAlgn="auto">
                <a:spcBef>
                  <a:spcPts val="0"/>
                </a:spcBef>
                <a:spcAft>
                  <a:spcPts val="0"/>
                </a:spcAft>
                <a:defRPr/>
              </a:pPr>
              <a:endParaRPr lang="en-US" sz="1800" i="0" kern="0">
                <a:solidFill>
                  <a:sysClr val="windowText" lastClr="000000"/>
                </a:solidFill>
                <a:latin typeface="+mn-lt"/>
                <a:cs typeface="+mn-cs"/>
              </a:endParaRPr>
            </a:p>
          </p:txBody>
        </p:sp>
        <p:sp>
          <p:nvSpPr>
            <p:cNvPr id="9" name="Rectangle 13"/>
            <p:cNvSpPr>
              <a:spLocks noChangeArrowheads="1"/>
            </p:cNvSpPr>
            <p:nvPr/>
          </p:nvSpPr>
          <p:spPr bwMode="auto">
            <a:xfrm>
              <a:off x="879" y="3625"/>
              <a:ext cx="609" cy="259"/>
            </a:xfrm>
            <a:prstGeom prst="rect">
              <a:avLst/>
            </a:prstGeom>
            <a:noFill/>
            <a:ln w="9525">
              <a:noFill/>
              <a:miter lim="800000"/>
              <a:headEnd/>
              <a:tailEnd/>
            </a:ln>
          </p:spPr>
          <p:txBody>
            <a:bodyPr lIns="0" tIns="0" rIns="0" bIns="0"/>
            <a:lstStyle/>
            <a:p>
              <a:pPr defTabSz="444500" eaLnBrk="0" fontAlgn="auto" hangingPunct="0">
                <a:spcBef>
                  <a:spcPts val="0"/>
                </a:spcBef>
                <a:spcAft>
                  <a:spcPts val="0"/>
                </a:spcAft>
                <a:defRPr/>
              </a:pPr>
              <a:r>
                <a:rPr lang="pt-BR" sz="1800" b="1" i="0" kern="0" dirty="0">
                  <a:solidFill>
                    <a:srgbClr val="777777"/>
                  </a:solidFill>
                  <a:effectLst>
                    <a:outerShdw blurRad="38100" dist="38100" dir="2700000" algn="tl">
                      <a:srgbClr val="000000">
                        <a:alpha val="43137"/>
                      </a:srgbClr>
                    </a:outerShdw>
                  </a:effectLst>
                  <a:latin typeface="Arial" pitchFamily="34" charset="0"/>
                  <a:cs typeface="+mn-cs"/>
                </a:rPr>
                <a:t>Fase 1</a:t>
              </a:r>
            </a:p>
          </p:txBody>
        </p:sp>
        <p:sp>
          <p:nvSpPr>
            <p:cNvPr id="10" name="Line 14"/>
            <p:cNvSpPr>
              <a:spLocks noChangeShapeType="1"/>
            </p:cNvSpPr>
            <p:nvPr/>
          </p:nvSpPr>
          <p:spPr bwMode="auto">
            <a:xfrm flipV="1">
              <a:off x="1787" y="1296"/>
              <a:ext cx="0" cy="240"/>
            </a:xfrm>
            <a:prstGeom prst="line">
              <a:avLst/>
            </a:prstGeom>
            <a:noFill/>
            <a:ln w="25400">
              <a:solidFill>
                <a:srgbClr val="777777"/>
              </a:solidFill>
              <a:round/>
              <a:headEnd type="none" w="sm" len="sm"/>
              <a:tailEnd type="none" w="sm" len="sm"/>
            </a:ln>
          </p:spPr>
          <p:txBody>
            <a:bodyPr/>
            <a:lstStyle/>
            <a:p>
              <a:pPr fontAlgn="auto">
                <a:spcBef>
                  <a:spcPts val="0"/>
                </a:spcBef>
                <a:spcAft>
                  <a:spcPts val="0"/>
                </a:spcAft>
                <a:defRPr/>
              </a:pPr>
              <a:endParaRPr lang="en-US" sz="1800" i="0" kern="0">
                <a:solidFill>
                  <a:sysClr val="windowText" lastClr="000000"/>
                </a:solidFill>
                <a:latin typeface="+mn-lt"/>
                <a:cs typeface="+mn-cs"/>
              </a:endParaRPr>
            </a:p>
          </p:txBody>
        </p:sp>
      </p:grpSp>
      <p:grpSp>
        <p:nvGrpSpPr>
          <p:cNvPr id="11" name="Group 15"/>
          <p:cNvGrpSpPr>
            <a:grpSpLocks/>
          </p:cNvGrpSpPr>
          <p:nvPr/>
        </p:nvGrpSpPr>
        <p:grpSpPr bwMode="auto">
          <a:xfrm>
            <a:off x="846137" y="2500313"/>
            <a:ext cx="3101975" cy="1336675"/>
            <a:chOff x="446" y="941"/>
            <a:chExt cx="1954" cy="842"/>
          </a:xfrm>
        </p:grpSpPr>
        <p:sp>
          <p:nvSpPr>
            <p:cNvPr id="12" name="Rectangle 16"/>
            <p:cNvSpPr>
              <a:spLocks noChangeArrowheads="1"/>
            </p:cNvSpPr>
            <p:nvPr/>
          </p:nvSpPr>
          <p:spPr bwMode="auto">
            <a:xfrm>
              <a:off x="446" y="941"/>
              <a:ext cx="189" cy="8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defTabSz="444500"/>
              <a:r>
                <a:rPr lang="pt-BR" sz="1800" b="1" i="0"/>
                <a:t>L</a:t>
              </a:r>
            </a:p>
            <a:p>
              <a:pPr defTabSz="444500"/>
              <a:r>
                <a:rPr lang="pt-BR" sz="1800" b="1" i="0"/>
                <a:t>C</a:t>
              </a:r>
            </a:p>
            <a:p>
              <a:pPr defTabSz="444500"/>
              <a:r>
                <a:rPr lang="pt-BR" sz="1800" b="1" i="0"/>
                <a:t>D</a:t>
              </a:r>
            </a:p>
          </p:txBody>
        </p:sp>
        <p:sp>
          <p:nvSpPr>
            <p:cNvPr id="13" name="Rectangle 17"/>
            <p:cNvSpPr>
              <a:spLocks noChangeArrowheads="1"/>
            </p:cNvSpPr>
            <p:nvPr/>
          </p:nvSpPr>
          <p:spPr bwMode="auto">
            <a:xfrm>
              <a:off x="772" y="1056"/>
              <a:ext cx="1628" cy="4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defTabSz="444500" eaLnBrk="0" hangingPunct="0"/>
              <a:r>
                <a:rPr lang="pt-BR" sz="1600" b="1" i="0" dirty="0"/>
                <a:t>L = LUCRO</a:t>
              </a:r>
            </a:p>
            <a:p>
              <a:pPr defTabSz="444500" eaLnBrk="0" hangingPunct="0"/>
              <a:r>
                <a:rPr lang="pt-BR" sz="1600" b="1" i="0" dirty="0"/>
                <a:t>C= COMPLEXIDADE</a:t>
              </a:r>
            </a:p>
            <a:p>
              <a:pPr defTabSz="444500" eaLnBrk="0" hangingPunct="0"/>
              <a:r>
                <a:rPr lang="pt-BR" sz="1600" b="1" i="0" dirty="0"/>
                <a:t>D= DESEMPENHO</a:t>
              </a:r>
            </a:p>
          </p:txBody>
        </p:sp>
      </p:grpSp>
      <p:sp>
        <p:nvSpPr>
          <p:cNvPr id="14" name="Line 18"/>
          <p:cNvSpPr>
            <a:spLocks noChangeShapeType="1"/>
          </p:cNvSpPr>
          <p:nvPr/>
        </p:nvSpPr>
        <p:spPr bwMode="auto">
          <a:xfrm>
            <a:off x="762000" y="6072188"/>
            <a:ext cx="7529512" cy="1587"/>
          </a:xfrm>
          <a:prstGeom prst="line">
            <a:avLst/>
          </a:prstGeom>
          <a:noFill/>
          <a:ln w="76200">
            <a:solidFill>
              <a:sysClr val="window" lastClr="FFFFFF"/>
            </a:solidFill>
            <a:round/>
            <a:headEnd type="none" w="sm" len="sm"/>
            <a:tailEnd type="stealth" w="med" len="lg"/>
          </a:ln>
        </p:spPr>
        <p:txBody>
          <a:bodyPr/>
          <a:lstStyle/>
          <a:p>
            <a:pPr fontAlgn="auto">
              <a:spcBef>
                <a:spcPts val="0"/>
              </a:spcBef>
              <a:spcAft>
                <a:spcPts val="0"/>
              </a:spcAft>
              <a:defRPr/>
            </a:pPr>
            <a:endParaRPr lang="en-US" sz="1800" i="0" kern="0">
              <a:solidFill>
                <a:sysClr val="windowText" lastClr="000000"/>
              </a:solidFill>
              <a:latin typeface="+mn-lt"/>
              <a:cs typeface="+mn-cs"/>
            </a:endParaRPr>
          </a:p>
        </p:txBody>
      </p:sp>
      <p:sp>
        <p:nvSpPr>
          <p:cNvPr id="15" name="Freeform 25"/>
          <p:cNvSpPr>
            <a:spLocks/>
          </p:cNvSpPr>
          <p:nvPr/>
        </p:nvSpPr>
        <p:spPr bwMode="auto">
          <a:xfrm>
            <a:off x="1290637" y="2606675"/>
            <a:ext cx="5530850" cy="3424238"/>
          </a:xfrm>
          <a:custGeom>
            <a:avLst/>
            <a:gdLst>
              <a:gd name="T0" fmla="*/ 10 w 3775"/>
              <a:gd name="T1" fmla="*/ 2152 h 2157"/>
              <a:gd name="T2" fmla="*/ 95 w 3775"/>
              <a:gd name="T3" fmla="*/ 2122 h 2157"/>
              <a:gd name="T4" fmla="*/ 244 w 3775"/>
              <a:gd name="T5" fmla="*/ 2068 h 2157"/>
              <a:gd name="T6" fmla="*/ 438 w 3775"/>
              <a:gd name="T7" fmla="*/ 1995 h 2157"/>
              <a:gd name="T8" fmla="*/ 656 w 3775"/>
              <a:gd name="T9" fmla="*/ 1909 h 2157"/>
              <a:gd name="T10" fmla="*/ 877 w 3775"/>
              <a:gd name="T11" fmla="*/ 1818 h 2157"/>
              <a:gd name="T12" fmla="*/ 1081 w 3775"/>
              <a:gd name="T13" fmla="*/ 1727 h 2157"/>
              <a:gd name="T14" fmla="*/ 1247 w 3775"/>
              <a:gd name="T15" fmla="*/ 1643 h 2157"/>
              <a:gd name="T16" fmla="*/ 1391 w 3775"/>
              <a:gd name="T17" fmla="*/ 1547 h 2157"/>
              <a:gd name="T18" fmla="*/ 1562 w 3775"/>
              <a:gd name="T19" fmla="*/ 1397 h 2157"/>
              <a:gd name="T20" fmla="*/ 1744 w 3775"/>
              <a:gd name="T21" fmla="*/ 1216 h 2157"/>
              <a:gd name="T22" fmla="*/ 1930 w 3775"/>
              <a:gd name="T23" fmla="*/ 1015 h 2157"/>
              <a:gd name="T24" fmla="*/ 2116 w 3775"/>
              <a:gd name="T25" fmla="*/ 807 h 2157"/>
              <a:gd name="T26" fmla="*/ 2301 w 3775"/>
              <a:gd name="T27" fmla="*/ 606 h 2157"/>
              <a:gd name="T28" fmla="*/ 2479 w 3775"/>
              <a:gd name="T29" fmla="*/ 423 h 2157"/>
              <a:gd name="T30" fmla="*/ 2650 w 3775"/>
              <a:gd name="T31" fmla="*/ 270 h 2157"/>
              <a:gd name="T32" fmla="*/ 2748 w 3775"/>
              <a:gd name="T33" fmla="*/ 197 h 2157"/>
              <a:gd name="T34" fmla="*/ 2795 w 3775"/>
              <a:gd name="T35" fmla="*/ 169 h 2157"/>
              <a:gd name="T36" fmla="*/ 2848 w 3775"/>
              <a:gd name="T37" fmla="*/ 139 h 2157"/>
              <a:gd name="T38" fmla="*/ 2906 w 3775"/>
              <a:gd name="T39" fmla="*/ 107 h 2157"/>
              <a:gd name="T40" fmla="*/ 2967 w 3775"/>
              <a:gd name="T41" fmla="*/ 77 h 2157"/>
              <a:gd name="T42" fmla="*/ 3026 w 3775"/>
              <a:gd name="T43" fmla="*/ 50 h 2157"/>
              <a:gd name="T44" fmla="*/ 3083 w 3775"/>
              <a:gd name="T45" fmla="*/ 27 h 2157"/>
              <a:gd name="T46" fmla="*/ 3136 w 3775"/>
              <a:gd name="T47" fmla="*/ 11 h 2157"/>
              <a:gd name="T48" fmla="*/ 3191 w 3775"/>
              <a:gd name="T49" fmla="*/ 2 h 2157"/>
              <a:gd name="T50" fmla="*/ 3272 w 3775"/>
              <a:gd name="T51" fmla="*/ 0 h 2157"/>
              <a:gd name="T52" fmla="*/ 3368 w 3775"/>
              <a:gd name="T53" fmla="*/ 4 h 2157"/>
              <a:gd name="T54" fmla="*/ 3471 w 3775"/>
              <a:gd name="T55" fmla="*/ 13 h 2157"/>
              <a:gd name="T56" fmla="*/ 3572 w 3775"/>
              <a:gd name="T57" fmla="*/ 24 h 2157"/>
              <a:gd name="T58" fmla="*/ 3660 w 3775"/>
              <a:gd name="T59" fmla="*/ 35 h 2157"/>
              <a:gd name="T60" fmla="*/ 3729 w 3775"/>
              <a:gd name="T61" fmla="*/ 45 h 2157"/>
              <a:gd name="T62" fmla="*/ 3769 w 3775"/>
              <a:gd name="T63" fmla="*/ 49 h 215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75"/>
              <a:gd name="T97" fmla="*/ 0 h 2157"/>
              <a:gd name="T98" fmla="*/ 3775 w 3775"/>
              <a:gd name="T99" fmla="*/ 2157 h 215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75" h="2157">
                <a:moveTo>
                  <a:pt x="0" y="2156"/>
                </a:moveTo>
                <a:lnTo>
                  <a:pt x="10" y="2152"/>
                </a:lnTo>
                <a:lnTo>
                  <a:pt x="44" y="2140"/>
                </a:lnTo>
                <a:lnTo>
                  <a:pt x="95" y="2122"/>
                </a:lnTo>
                <a:lnTo>
                  <a:pt x="163" y="2097"/>
                </a:lnTo>
                <a:lnTo>
                  <a:pt x="244" y="2068"/>
                </a:lnTo>
                <a:lnTo>
                  <a:pt x="337" y="2033"/>
                </a:lnTo>
                <a:lnTo>
                  <a:pt x="438" y="1995"/>
                </a:lnTo>
                <a:lnTo>
                  <a:pt x="546" y="1953"/>
                </a:lnTo>
                <a:lnTo>
                  <a:pt x="656" y="1909"/>
                </a:lnTo>
                <a:lnTo>
                  <a:pt x="768" y="1864"/>
                </a:lnTo>
                <a:lnTo>
                  <a:pt x="877" y="1818"/>
                </a:lnTo>
                <a:lnTo>
                  <a:pt x="983" y="1772"/>
                </a:lnTo>
                <a:lnTo>
                  <a:pt x="1081" y="1727"/>
                </a:lnTo>
                <a:lnTo>
                  <a:pt x="1171" y="1684"/>
                </a:lnTo>
                <a:lnTo>
                  <a:pt x="1247" y="1643"/>
                </a:lnTo>
                <a:lnTo>
                  <a:pt x="1310" y="1605"/>
                </a:lnTo>
                <a:lnTo>
                  <a:pt x="1391" y="1547"/>
                </a:lnTo>
                <a:lnTo>
                  <a:pt x="1476" y="1477"/>
                </a:lnTo>
                <a:lnTo>
                  <a:pt x="1562" y="1397"/>
                </a:lnTo>
                <a:lnTo>
                  <a:pt x="1653" y="1310"/>
                </a:lnTo>
                <a:lnTo>
                  <a:pt x="1744" y="1216"/>
                </a:lnTo>
                <a:lnTo>
                  <a:pt x="1836" y="1117"/>
                </a:lnTo>
                <a:lnTo>
                  <a:pt x="1930" y="1015"/>
                </a:lnTo>
                <a:lnTo>
                  <a:pt x="2023" y="911"/>
                </a:lnTo>
                <a:lnTo>
                  <a:pt x="2116" y="807"/>
                </a:lnTo>
                <a:lnTo>
                  <a:pt x="2210" y="705"/>
                </a:lnTo>
                <a:lnTo>
                  <a:pt x="2301" y="606"/>
                </a:lnTo>
                <a:lnTo>
                  <a:pt x="2392" y="511"/>
                </a:lnTo>
                <a:lnTo>
                  <a:pt x="2479" y="423"/>
                </a:lnTo>
                <a:lnTo>
                  <a:pt x="2566" y="342"/>
                </a:lnTo>
                <a:lnTo>
                  <a:pt x="2650" y="270"/>
                </a:lnTo>
                <a:lnTo>
                  <a:pt x="2731" y="210"/>
                </a:lnTo>
                <a:lnTo>
                  <a:pt x="2748" y="197"/>
                </a:lnTo>
                <a:lnTo>
                  <a:pt x="2771" y="183"/>
                </a:lnTo>
                <a:lnTo>
                  <a:pt x="2795" y="169"/>
                </a:lnTo>
                <a:lnTo>
                  <a:pt x="2821" y="154"/>
                </a:lnTo>
                <a:lnTo>
                  <a:pt x="2848" y="139"/>
                </a:lnTo>
                <a:lnTo>
                  <a:pt x="2876" y="122"/>
                </a:lnTo>
                <a:lnTo>
                  <a:pt x="2906" y="107"/>
                </a:lnTo>
                <a:lnTo>
                  <a:pt x="2937" y="90"/>
                </a:lnTo>
                <a:lnTo>
                  <a:pt x="2967" y="77"/>
                </a:lnTo>
                <a:lnTo>
                  <a:pt x="2996" y="63"/>
                </a:lnTo>
                <a:lnTo>
                  <a:pt x="3026" y="50"/>
                </a:lnTo>
                <a:lnTo>
                  <a:pt x="3056" y="37"/>
                </a:lnTo>
                <a:lnTo>
                  <a:pt x="3083" y="27"/>
                </a:lnTo>
                <a:lnTo>
                  <a:pt x="3111" y="18"/>
                </a:lnTo>
                <a:lnTo>
                  <a:pt x="3136" y="11"/>
                </a:lnTo>
                <a:lnTo>
                  <a:pt x="3160" y="5"/>
                </a:lnTo>
                <a:lnTo>
                  <a:pt x="3191" y="2"/>
                </a:lnTo>
                <a:lnTo>
                  <a:pt x="3229" y="0"/>
                </a:lnTo>
                <a:lnTo>
                  <a:pt x="3272" y="0"/>
                </a:lnTo>
                <a:lnTo>
                  <a:pt x="3319" y="1"/>
                </a:lnTo>
                <a:lnTo>
                  <a:pt x="3368" y="4"/>
                </a:lnTo>
                <a:lnTo>
                  <a:pt x="3419" y="8"/>
                </a:lnTo>
                <a:lnTo>
                  <a:pt x="3471" y="13"/>
                </a:lnTo>
                <a:lnTo>
                  <a:pt x="3523" y="18"/>
                </a:lnTo>
                <a:lnTo>
                  <a:pt x="3572" y="24"/>
                </a:lnTo>
                <a:lnTo>
                  <a:pt x="3619" y="30"/>
                </a:lnTo>
                <a:lnTo>
                  <a:pt x="3660" y="35"/>
                </a:lnTo>
                <a:lnTo>
                  <a:pt x="3698" y="39"/>
                </a:lnTo>
                <a:lnTo>
                  <a:pt x="3729" y="45"/>
                </a:lnTo>
                <a:lnTo>
                  <a:pt x="3753" y="47"/>
                </a:lnTo>
                <a:lnTo>
                  <a:pt x="3769" y="49"/>
                </a:lnTo>
                <a:lnTo>
                  <a:pt x="3774" y="50"/>
                </a:lnTo>
              </a:path>
            </a:pathLst>
          </a:custGeom>
          <a:noFill/>
          <a:ln w="50800" cap="rnd">
            <a:solidFill>
              <a:srgbClr val="FF9900"/>
            </a:solidFill>
            <a:round/>
            <a:headEnd type="none" w="sm" len="sm"/>
            <a:tailEnd type="none" w="sm" len="sm"/>
          </a:ln>
        </p:spPr>
        <p:txBody>
          <a:bodyPr/>
          <a:lstStyle/>
          <a:p>
            <a:pPr fontAlgn="auto">
              <a:spcBef>
                <a:spcPts val="0"/>
              </a:spcBef>
              <a:spcAft>
                <a:spcPts val="0"/>
              </a:spcAft>
              <a:defRPr/>
            </a:pPr>
            <a:endParaRPr lang="en-US" sz="1800" i="0" kern="0">
              <a:solidFill>
                <a:sysClr val="windowText" lastClr="000000"/>
              </a:solidFill>
              <a:latin typeface="+mn-lt"/>
              <a:cs typeface="+mn-cs"/>
            </a:endParaRPr>
          </a:p>
        </p:txBody>
      </p:sp>
      <p:grpSp>
        <p:nvGrpSpPr>
          <p:cNvPr id="16" name="Group 27"/>
          <p:cNvGrpSpPr>
            <a:grpSpLocks/>
          </p:cNvGrpSpPr>
          <p:nvPr/>
        </p:nvGrpSpPr>
        <p:grpSpPr bwMode="auto">
          <a:xfrm>
            <a:off x="5718175" y="1230313"/>
            <a:ext cx="2897187" cy="2260600"/>
            <a:chOff x="3515" y="141"/>
            <a:chExt cx="1825" cy="1424"/>
          </a:xfrm>
        </p:grpSpPr>
        <p:sp>
          <p:nvSpPr>
            <p:cNvPr id="17" name="Freeform 30"/>
            <p:cNvSpPr>
              <a:spLocks/>
            </p:cNvSpPr>
            <p:nvPr/>
          </p:nvSpPr>
          <p:spPr bwMode="auto">
            <a:xfrm rot="21535947">
              <a:off x="3515" y="1277"/>
              <a:ext cx="546" cy="288"/>
            </a:xfrm>
            <a:custGeom>
              <a:avLst/>
              <a:gdLst>
                <a:gd name="T0" fmla="*/ 0 w 546"/>
                <a:gd name="T1" fmla="*/ 306 h 306"/>
                <a:gd name="T2" fmla="*/ 336 w 546"/>
                <a:gd name="T3" fmla="*/ 144 h 306"/>
                <a:gd name="T4" fmla="*/ 546 w 546"/>
                <a:gd name="T5" fmla="*/ 0 h 306"/>
                <a:gd name="T6" fmla="*/ 0 60000 65536"/>
                <a:gd name="T7" fmla="*/ 0 60000 65536"/>
                <a:gd name="T8" fmla="*/ 0 60000 65536"/>
                <a:gd name="T9" fmla="*/ 0 w 546"/>
                <a:gd name="T10" fmla="*/ 0 h 306"/>
                <a:gd name="T11" fmla="*/ 546 w 546"/>
                <a:gd name="T12" fmla="*/ 306 h 306"/>
              </a:gdLst>
              <a:ahLst/>
              <a:cxnLst>
                <a:cxn ang="T6">
                  <a:pos x="T0" y="T1"/>
                </a:cxn>
                <a:cxn ang="T7">
                  <a:pos x="T2" y="T3"/>
                </a:cxn>
                <a:cxn ang="T8">
                  <a:pos x="T4" y="T5"/>
                </a:cxn>
              </a:cxnLst>
              <a:rect l="T9" t="T10" r="T11" b="T12"/>
              <a:pathLst>
                <a:path w="546" h="306">
                  <a:moveTo>
                    <a:pt x="0" y="306"/>
                  </a:moveTo>
                  <a:cubicBezTo>
                    <a:pt x="122" y="250"/>
                    <a:pt x="245" y="195"/>
                    <a:pt x="336" y="144"/>
                  </a:cubicBezTo>
                  <a:cubicBezTo>
                    <a:pt x="427" y="93"/>
                    <a:pt x="486" y="46"/>
                    <a:pt x="546" y="0"/>
                  </a:cubicBezTo>
                </a:path>
              </a:pathLst>
            </a:custGeom>
            <a:noFill/>
            <a:ln w="50800">
              <a:solidFill>
                <a:srgbClr val="800000"/>
              </a:solidFill>
              <a:round/>
              <a:headEnd/>
              <a:tailEnd/>
            </a:ln>
          </p:spPr>
          <p:txBody>
            <a:bodyPr/>
            <a:lstStyle/>
            <a:p>
              <a:pPr fontAlgn="auto">
                <a:spcBef>
                  <a:spcPts val="0"/>
                </a:spcBef>
                <a:spcAft>
                  <a:spcPts val="0"/>
                </a:spcAft>
                <a:defRPr/>
              </a:pPr>
              <a:endParaRPr lang="en-US" sz="1800" i="0" kern="0">
                <a:solidFill>
                  <a:sysClr val="windowText" lastClr="000000"/>
                </a:solidFill>
                <a:latin typeface="+mn-lt"/>
                <a:cs typeface="+mn-cs"/>
              </a:endParaRPr>
            </a:p>
          </p:txBody>
        </p:sp>
        <p:sp>
          <p:nvSpPr>
            <p:cNvPr id="18" name="Freeform 32"/>
            <p:cNvSpPr>
              <a:spLocks/>
            </p:cNvSpPr>
            <p:nvPr/>
          </p:nvSpPr>
          <p:spPr bwMode="auto">
            <a:xfrm>
              <a:off x="4032" y="141"/>
              <a:ext cx="1308" cy="1155"/>
            </a:xfrm>
            <a:custGeom>
              <a:avLst/>
              <a:gdLst>
                <a:gd name="T0" fmla="*/ 0 w 1308"/>
                <a:gd name="T1" fmla="*/ 1155 h 1155"/>
                <a:gd name="T2" fmla="*/ 126 w 1308"/>
                <a:gd name="T3" fmla="*/ 1059 h 1155"/>
                <a:gd name="T4" fmla="*/ 222 w 1308"/>
                <a:gd name="T5" fmla="*/ 945 h 1155"/>
                <a:gd name="T6" fmla="*/ 360 w 1308"/>
                <a:gd name="T7" fmla="*/ 741 h 1155"/>
                <a:gd name="T8" fmla="*/ 570 w 1308"/>
                <a:gd name="T9" fmla="*/ 423 h 1155"/>
                <a:gd name="T10" fmla="*/ 642 w 1308"/>
                <a:gd name="T11" fmla="*/ 321 h 1155"/>
                <a:gd name="T12" fmla="*/ 768 w 1308"/>
                <a:gd name="T13" fmla="*/ 171 h 1155"/>
                <a:gd name="T14" fmla="*/ 864 w 1308"/>
                <a:gd name="T15" fmla="*/ 87 h 1155"/>
                <a:gd name="T16" fmla="*/ 960 w 1308"/>
                <a:gd name="T17" fmla="*/ 27 h 1155"/>
                <a:gd name="T18" fmla="*/ 1032 w 1308"/>
                <a:gd name="T19" fmla="*/ 3 h 1155"/>
                <a:gd name="T20" fmla="*/ 1134 w 1308"/>
                <a:gd name="T21" fmla="*/ 9 h 1155"/>
                <a:gd name="T22" fmla="*/ 1308 w 1308"/>
                <a:gd name="T23" fmla="*/ 39 h 11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08"/>
                <a:gd name="T37" fmla="*/ 0 h 1155"/>
                <a:gd name="T38" fmla="*/ 1308 w 1308"/>
                <a:gd name="T39" fmla="*/ 1155 h 11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08" h="1155">
                  <a:moveTo>
                    <a:pt x="0" y="1155"/>
                  </a:moveTo>
                  <a:cubicBezTo>
                    <a:pt x="44" y="1124"/>
                    <a:pt x="89" y="1094"/>
                    <a:pt x="126" y="1059"/>
                  </a:cubicBezTo>
                  <a:cubicBezTo>
                    <a:pt x="163" y="1024"/>
                    <a:pt x="183" y="998"/>
                    <a:pt x="222" y="945"/>
                  </a:cubicBezTo>
                  <a:cubicBezTo>
                    <a:pt x="261" y="892"/>
                    <a:pt x="302" y="828"/>
                    <a:pt x="360" y="741"/>
                  </a:cubicBezTo>
                  <a:cubicBezTo>
                    <a:pt x="418" y="654"/>
                    <a:pt x="523" y="493"/>
                    <a:pt x="570" y="423"/>
                  </a:cubicBezTo>
                  <a:cubicBezTo>
                    <a:pt x="617" y="353"/>
                    <a:pt x="609" y="363"/>
                    <a:pt x="642" y="321"/>
                  </a:cubicBezTo>
                  <a:cubicBezTo>
                    <a:pt x="675" y="279"/>
                    <a:pt x="731" y="210"/>
                    <a:pt x="768" y="171"/>
                  </a:cubicBezTo>
                  <a:cubicBezTo>
                    <a:pt x="805" y="132"/>
                    <a:pt x="832" y="111"/>
                    <a:pt x="864" y="87"/>
                  </a:cubicBezTo>
                  <a:cubicBezTo>
                    <a:pt x="896" y="63"/>
                    <a:pt x="932" y="41"/>
                    <a:pt x="960" y="27"/>
                  </a:cubicBezTo>
                  <a:cubicBezTo>
                    <a:pt x="988" y="13"/>
                    <a:pt x="1003" y="6"/>
                    <a:pt x="1032" y="3"/>
                  </a:cubicBezTo>
                  <a:cubicBezTo>
                    <a:pt x="1061" y="0"/>
                    <a:pt x="1088" y="3"/>
                    <a:pt x="1134" y="9"/>
                  </a:cubicBezTo>
                  <a:cubicBezTo>
                    <a:pt x="1180" y="15"/>
                    <a:pt x="1279" y="34"/>
                    <a:pt x="1308" y="39"/>
                  </a:cubicBezTo>
                </a:path>
              </a:pathLst>
            </a:custGeom>
            <a:noFill/>
            <a:ln w="50800">
              <a:solidFill>
                <a:srgbClr val="800000"/>
              </a:solidFill>
              <a:prstDash val="dash"/>
              <a:round/>
              <a:headEnd/>
              <a:tailEnd/>
            </a:ln>
          </p:spPr>
          <p:txBody>
            <a:bodyPr/>
            <a:lstStyle/>
            <a:p>
              <a:pPr fontAlgn="auto">
                <a:spcBef>
                  <a:spcPts val="0"/>
                </a:spcBef>
                <a:spcAft>
                  <a:spcPts val="0"/>
                </a:spcAft>
                <a:defRPr/>
              </a:pPr>
              <a:endParaRPr lang="en-US" sz="1800" i="0" kern="0">
                <a:solidFill>
                  <a:sysClr val="windowText" lastClr="000000"/>
                </a:solidFill>
                <a:latin typeface="+mn-lt"/>
                <a:cs typeface="+mn-cs"/>
              </a:endParaRPr>
            </a:p>
          </p:txBody>
        </p:sp>
      </p:grpSp>
      <p:sp>
        <p:nvSpPr>
          <p:cNvPr id="19" name="Freeform 34"/>
          <p:cNvSpPr>
            <a:spLocks/>
          </p:cNvSpPr>
          <p:nvPr/>
        </p:nvSpPr>
        <p:spPr bwMode="auto">
          <a:xfrm rot="1347692">
            <a:off x="6081712" y="2911475"/>
            <a:ext cx="1084263" cy="338138"/>
          </a:xfrm>
          <a:custGeom>
            <a:avLst/>
            <a:gdLst>
              <a:gd name="T0" fmla="*/ 0 w 487"/>
              <a:gd name="T1" fmla="*/ 69 h 131"/>
              <a:gd name="T2" fmla="*/ 9 w 487"/>
              <a:gd name="T3" fmla="*/ 61 h 131"/>
              <a:gd name="T4" fmla="*/ 19 w 487"/>
              <a:gd name="T5" fmla="*/ 43 h 131"/>
              <a:gd name="T6" fmla="*/ 28 w 487"/>
              <a:gd name="T7" fmla="*/ 35 h 131"/>
              <a:gd name="T8" fmla="*/ 38 w 487"/>
              <a:gd name="T9" fmla="*/ 26 h 131"/>
              <a:gd name="T10" fmla="*/ 58 w 487"/>
              <a:gd name="T11" fmla="*/ 17 h 131"/>
              <a:gd name="T12" fmla="*/ 77 w 487"/>
              <a:gd name="T13" fmla="*/ 8 h 131"/>
              <a:gd name="T14" fmla="*/ 97 w 487"/>
              <a:gd name="T15" fmla="*/ 0 h 131"/>
              <a:gd name="T16" fmla="*/ 107 w 487"/>
              <a:gd name="T17" fmla="*/ 8 h 131"/>
              <a:gd name="T18" fmla="*/ 117 w 487"/>
              <a:gd name="T19" fmla="*/ 17 h 131"/>
              <a:gd name="T20" fmla="*/ 126 w 487"/>
              <a:gd name="T21" fmla="*/ 52 h 131"/>
              <a:gd name="T22" fmla="*/ 136 w 487"/>
              <a:gd name="T23" fmla="*/ 69 h 131"/>
              <a:gd name="T24" fmla="*/ 145 w 487"/>
              <a:gd name="T25" fmla="*/ 95 h 131"/>
              <a:gd name="T26" fmla="*/ 184 w 487"/>
              <a:gd name="T27" fmla="*/ 104 h 131"/>
              <a:gd name="T28" fmla="*/ 194 w 487"/>
              <a:gd name="T29" fmla="*/ 86 h 131"/>
              <a:gd name="T30" fmla="*/ 203 w 487"/>
              <a:gd name="T31" fmla="*/ 78 h 131"/>
              <a:gd name="T32" fmla="*/ 213 w 487"/>
              <a:gd name="T33" fmla="*/ 61 h 131"/>
              <a:gd name="T34" fmla="*/ 223 w 487"/>
              <a:gd name="T35" fmla="*/ 43 h 131"/>
              <a:gd name="T36" fmla="*/ 252 w 487"/>
              <a:gd name="T37" fmla="*/ 35 h 131"/>
              <a:gd name="T38" fmla="*/ 292 w 487"/>
              <a:gd name="T39" fmla="*/ 26 h 131"/>
              <a:gd name="T40" fmla="*/ 302 w 487"/>
              <a:gd name="T41" fmla="*/ 35 h 131"/>
              <a:gd name="T42" fmla="*/ 311 w 487"/>
              <a:gd name="T43" fmla="*/ 61 h 131"/>
              <a:gd name="T44" fmla="*/ 320 w 487"/>
              <a:gd name="T45" fmla="*/ 86 h 131"/>
              <a:gd name="T46" fmla="*/ 330 w 487"/>
              <a:gd name="T47" fmla="*/ 104 h 131"/>
              <a:gd name="T48" fmla="*/ 340 w 487"/>
              <a:gd name="T49" fmla="*/ 113 h 131"/>
              <a:gd name="T50" fmla="*/ 360 w 487"/>
              <a:gd name="T51" fmla="*/ 121 h 131"/>
              <a:gd name="T52" fmla="*/ 418 w 487"/>
              <a:gd name="T53" fmla="*/ 130 h 131"/>
              <a:gd name="T54" fmla="*/ 427 w 487"/>
              <a:gd name="T55" fmla="*/ 121 h 131"/>
              <a:gd name="T56" fmla="*/ 437 w 487"/>
              <a:gd name="T57" fmla="*/ 113 h 131"/>
              <a:gd name="T58" fmla="*/ 447 w 487"/>
              <a:gd name="T59" fmla="*/ 104 h 131"/>
              <a:gd name="T60" fmla="*/ 456 w 487"/>
              <a:gd name="T61" fmla="*/ 86 h 131"/>
              <a:gd name="T62" fmla="*/ 466 w 487"/>
              <a:gd name="T63" fmla="*/ 78 h 131"/>
              <a:gd name="T64" fmla="*/ 486 w 487"/>
              <a:gd name="T65" fmla="*/ 69 h 131"/>
              <a:gd name="T66" fmla="*/ 486 w 487"/>
              <a:gd name="T67" fmla="*/ 69 h 13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87"/>
              <a:gd name="T103" fmla="*/ 0 h 131"/>
              <a:gd name="T104" fmla="*/ 487 w 487"/>
              <a:gd name="T105" fmla="*/ 131 h 13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87" h="131">
                <a:moveTo>
                  <a:pt x="0" y="78"/>
                </a:moveTo>
                <a:lnTo>
                  <a:pt x="0" y="69"/>
                </a:lnTo>
                <a:lnTo>
                  <a:pt x="9" y="69"/>
                </a:lnTo>
                <a:lnTo>
                  <a:pt x="9" y="61"/>
                </a:lnTo>
                <a:lnTo>
                  <a:pt x="19" y="52"/>
                </a:lnTo>
                <a:lnTo>
                  <a:pt x="19" y="43"/>
                </a:lnTo>
                <a:lnTo>
                  <a:pt x="28" y="43"/>
                </a:lnTo>
                <a:lnTo>
                  <a:pt x="28" y="35"/>
                </a:lnTo>
                <a:lnTo>
                  <a:pt x="38" y="35"/>
                </a:lnTo>
                <a:lnTo>
                  <a:pt x="38" y="26"/>
                </a:lnTo>
                <a:lnTo>
                  <a:pt x="48" y="26"/>
                </a:lnTo>
                <a:lnTo>
                  <a:pt x="58" y="17"/>
                </a:lnTo>
                <a:lnTo>
                  <a:pt x="58" y="8"/>
                </a:lnTo>
                <a:lnTo>
                  <a:pt x="77" y="8"/>
                </a:lnTo>
                <a:lnTo>
                  <a:pt x="77" y="0"/>
                </a:lnTo>
                <a:lnTo>
                  <a:pt x="97" y="0"/>
                </a:lnTo>
                <a:lnTo>
                  <a:pt x="97" y="8"/>
                </a:lnTo>
                <a:lnTo>
                  <a:pt x="107" y="8"/>
                </a:lnTo>
                <a:lnTo>
                  <a:pt x="107" y="17"/>
                </a:lnTo>
                <a:lnTo>
                  <a:pt x="117" y="17"/>
                </a:lnTo>
                <a:lnTo>
                  <a:pt x="117" y="43"/>
                </a:lnTo>
                <a:lnTo>
                  <a:pt x="126" y="52"/>
                </a:lnTo>
                <a:lnTo>
                  <a:pt x="126" y="69"/>
                </a:lnTo>
                <a:lnTo>
                  <a:pt x="136" y="69"/>
                </a:lnTo>
                <a:lnTo>
                  <a:pt x="136" y="95"/>
                </a:lnTo>
                <a:lnTo>
                  <a:pt x="145" y="95"/>
                </a:lnTo>
                <a:lnTo>
                  <a:pt x="145" y="104"/>
                </a:lnTo>
                <a:lnTo>
                  <a:pt x="184" y="104"/>
                </a:lnTo>
                <a:lnTo>
                  <a:pt x="184" y="86"/>
                </a:lnTo>
                <a:lnTo>
                  <a:pt x="194" y="86"/>
                </a:lnTo>
                <a:lnTo>
                  <a:pt x="194" y="78"/>
                </a:lnTo>
                <a:lnTo>
                  <a:pt x="203" y="78"/>
                </a:lnTo>
                <a:lnTo>
                  <a:pt x="203" y="61"/>
                </a:lnTo>
                <a:lnTo>
                  <a:pt x="213" y="61"/>
                </a:lnTo>
                <a:lnTo>
                  <a:pt x="213" y="43"/>
                </a:lnTo>
                <a:lnTo>
                  <a:pt x="223" y="43"/>
                </a:lnTo>
                <a:lnTo>
                  <a:pt x="223" y="35"/>
                </a:lnTo>
                <a:lnTo>
                  <a:pt x="252" y="35"/>
                </a:lnTo>
                <a:lnTo>
                  <a:pt x="252" y="26"/>
                </a:lnTo>
                <a:lnTo>
                  <a:pt x="292" y="26"/>
                </a:lnTo>
                <a:lnTo>
                  <a:pt x="292" y="35"/>
                </a:lnTo>
                <a:lnTo>
                  <a:pt x="302" y="35"/>
                </a:lnTo>
                <a:lnTo>
                  <a:pt x="302" y="61"/>
                </a:lnTo>
                <a:lnTo>
                  <a:pt x="311" y="61"/>
                </a:lnTo>
                <a:lnTo>
                  <a:pt x="311" y="86"/>
                </a:lnTo>
                <a:lnTo>
                  <a:pt x="320" y="86"/>
                </a:lnTo>
                <a:lnTo>
                  <a:pt x="320" y="104"/>
                </a:lnTo>
                <a:lnTo>
                  <a:pt x="330" y="104"/>
                </a:lnTo>
                <a:lnTo>
                  <a:pt x="330" y="113"/>
                </a:lnTo>
                <a:lnTo>
                  <a:pt x="340" y="113"/>
                </a:lnTo>
                <a:lnTo>
                  <a:pt x="340" y="121"/>
                </a:lnTo>
                <a:lnTo>
                  <a:pt x="360" y="121"/>
                </a:lnTo>
                <a:lnTo>
                  <a:pt x="360" y="130"/>
                </a:lnTo>
                <a:lnTo>
                  <a:pt x="418" y="130"/>
                </a:lnTo>
                <a:lnTo>
                  <a:pt x="418" y="121"/>
                </a:lnTo>
                <a:lnTo>
                  <a:pt x="427" y="121"/>
                </a:lnTo>
                <a:lnTo>
                  <a:pt x="427" y="113"/>
                </a:lnTo>
                <a:lnTo>
                  <a:pt x="437" y="113"/>
                </a:lnTo>
                <a:lnTo>
                  <a:pt x="437" y="104"/>
                </a:lnTo>
                <a:lnTo>
                  <a:pt x="447" y="104"/>
                </a:lnTo>
                <a:lnTo>
                  <a:pt x="447" y="95"/>
                </a:lnTo>
                <a:lnTo>
                  <a:pt x="456" y="86"/>
                </a:lnTo>
                <a:lnTo>
                  <a:pt x="456" y="78"/>
                </a:lnTo>
                <a:lnTo>
                  <a:pt x="466" y="78"/>
                </a:lnTo>
                <a:lnTo>
                  <a:pt x="466" y="69"/>
                </a:lnTo>
                <a:lnTo>
                  <a:pt x="486" y="69"/>
                </a:lnTo>
                <a:lnTo>
                  <a:pt x="486" y="61"/>
                </a:lnTo>
                <a:lnTo>
                  <a:pt x="486" y="69"/>
                </a:lnTo>
              </a:path>
            </a:pathLst>
          </a:custGeom>
          <a:noFill/>
          <a:ln w="50800">
            <a:solidFill>
              <a:srgbClr val="FF421E"/>
            </a:solidFill>
            <a:prstDash val="sysDot"/>
            <a:round/>
            <a:headEnd type="none" w="sm" len="sm"/>
            <a:tailEnd type="none" w="sm" len="sm"/>
          </a:ln>
        </p:spPr>
        <p:txBody>
          <a:bodyPr/>
          <a:lstStyle/>
          <a:p>
            <a:pPr fontAlgn="auto">
              <a:spcBef>
                <a:spcPts val="0"/>
              </a:spcBef>
              <a:spcAft>
                <a:spcPts val="0"/>
              </a:spcAft>
              <a:defRPr/>
            </a:pPr>
            <a:endParaRPr lang="en-US" sz="1800" i="0" kern="0">
              <a:solidFill>
                <a:sysClr val="windowText" lastClr="000000"/>
              </a:solidFill>
              <a:latin typeface="+mn-lt"/>
              <a:cs typeface="+mn-cs"/>
            </a:endParaRPr>
          </a:p>
        </p:txBody>
      </p:sp>
      <p:grpSp>
        <p:nvGrpSpPr>
          <p:cNvPr id="20" name="Group 35"/>
          <p:cNvGrpSpPr>
            <a:grpSpLocks/>
          </p:cNvGrpSpPr>
          <p:nvPr/>
        </p:nvGrpSpPr>
        <p:grpSpPr bwMode="auto">
          <a:xfrm>
            <a:off x="6767512" y="5045075"/>
            <a:ext cx="2057400" cy="1584325"/>
            <a:chOff x="4608" y="2544"/>
            <a:chExt cx="1296" cy="998"/>
          </a:xfrm>
        </p:grpSpPr>
        <p:sp>
          <p:nvSpPr>
            <p:cNvPr id="21" name="Rectangle 36"/>
            <p:cNvSpPr>
              <a:spLocks noChangeArrowheads="1"/>
            </p:cNvSpPr>
            <p:nvPr/>
          </p:nvSpPr>
          <p:spPr bwMode="auto">
            <a:xfrm>
              <a:off x="4608" y="3284"/>
              <a:ext cx="720" cy="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defTabSz="444500" eaLnBrk="0" hangingPunct="0"/>
              <a:r>
                <a:rPr lang="pt-BR" sz="1800" b="1" i="0"/>
                <a:t>R  T  E</a:t>
              </a:r>
            </a:p>
          </p:txBody>
        </p:sp>
        <p:sp>
          <p:nvSpPr>
            <p:cNvPr id="22" name="Rectangle 37"/>
            <p:cNvSpPr>
              <a:spLocks noChangeArrowheads="1"/>
            </p:cNvSpPr>
            <p:nvPr/>
          </p:nvSpPr>
          <p:spPr bwMode="auto">
            <a:xfrm>
              <a:off x="4608" y="2544"/>
              <a:ext cx="1296" cy="4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defTabSz="444500" eaLnBrk="0" hangingPunct="0"/>
              <a:r>
                <a:rPr lang="pt-BR" sz="1600" b="1" i="0"/>
                <a:t>R = RECURSOS</a:t>
              </a:r>
            </a:p>
            <a:p>
              <a:pPr defTabSz="444500" eaLnBrk="0" hangingPunct="0"/>
              <a:r>
                <a:rPr lang="pt-BR" sz="1600" b="1" i="0"/>
                <a:t>T= TEMPO</a:t>
              </a:r>
            </a:p>
            <a:p>
              <a:pPr defTabSz="444500" eaLnBrk="0" hangingPunct="0"/>
              <a:r>
                <a:rPr lang="pt-BR" sz="1600" b="1" i="0"/>
                <a:t>E= ENERGIA</a:t>
              </a:r>
            </a:p>
          </p:txBody>
        </p:sp>
      </p:grpSp>
      <p:grpSp>
        <p:nvGrpSpPr>
          <p:cNvPr id="23" name="Group 38"/>
          <p:cNvGrpSpPr>
            <a:grpSpLocks/>
          </p:cNvGrpSpPr>
          <p:nvPr/>
        </p:nvGrpSpPr>
        <p:grpSpPr bwMode="auto">
          <a:xfrm>
            <a:off x="3871912" y="2395538"/>
            <a:ext cx="1628775" cy="4167187"/>
            <a:chOff x="2208" y="1259"/>
            <a:chExt cx="1026" cy="2625"/>
          </a:xfrm>
        </p:grpSpPr>
        <p:sp>
          <p:nvSpPr>
            <p:cNvPr id="24" name="Rectangle 39"/>
            <p:cNvSpPr>
              <a:spLocks noChangeArrowheads="1"/>
            </p:cNvSpPr>
            <p:nvPr/>
          </p:nvSpPr>
          <p:spPr bwMode="auto">
            <a:xfrm>
              <a:off x="2208" y="3625"/>
              <a:ext cx="610" cy="259"/>
            </a:xfrm>
            <a:prstGeom prst="rect">
              <a:avLst/>
            </a:prstGeom>
            <a:noFill/>
            <a:ln w="9525">
              <a:noFill/>
              <a:miter lim="800000"/>
              <a:headEnd/>
              <a:tailEnd/>
            </a:ln>
          </p:spPr>
          <p:txBody>
            <a:bodyPr lIns="0" tIns="0" rIns="0" bIns="0"/>
            <a:lstStyle/>
            <a:p>
              <a:pPr defTabSz="444500" eaLnBrk="0" fontAlgn="auto" hangingPunct="0">
                <a:spcBef>
                  <a:spcPts val="0"/>
                </a:spcBef>
                <a:spcAft>
                  <a:spcPts val="0"/>
                </a:spcAft>
                <a:defRPr/>
              </a:pPr>
              <a:r>
                <a:rPr lang="pt-BR" sz="1800" b="1" i="0" kern="0" dirty="0">
                  <a:solidFill>
                    <a:srgbClr val="777777"/>
                  </a:solidFill>
                  <a:effectLst>
                    <a:outerShdw blurRad="38100" dist="38100" dir="2700000" algn="tl">
                      <a:srgbClr val="000000">
                        <a:alpha val="43137"/>
                      </a:srgbClr>
                    </a:outerShdw>
                  </a:effectLst>
                  <a:latin typeface="Arial" pitchFamily="34" charset="0"/>
                  <a:cs typeface="+mn-cs"/>
                </a:rPr>
                <a:t>Fase 2</a:t>
              </a:r>
            </a:p>
          </p:txBody>
        </p:sp>
        <p:sp>
          <p:nvSpPr>
            <p:cNvPr id="25" name="Line 40"/>
            <p:cNvSpPr>
              <a:spLocks noChangeShapeType="1"/>
            </p:cNvSpPr>
            <p:nvPr/>
          </p:nvSpPr>
          <p:spPr bwMode="auto">
            <a:xfrm flipV="1">
              <a:off x="3234" y="1259"/>
              <a:ext cx="0" cy="2307"/>
            </a:xfrm>
            <a:prstGeom prst="line">
              <a:avLst/>
            </a:prstGeom>
            <a:noFill/>
            <a:ln w="25400">
              <a:solidFill>
                <a:srgbClr val="777777"/>
              </a:solidFill>
              <a:round/>
              <a:headEnd type="none" w="sm" len="sm"/>
              <a:tailEnd type="none" w="sm" len="sm"/>
            </a:ln>
          </p:spPr>
          <p:txBody>
            <a:bodyPr/>
            <a:lstStyle/>
            <a:p>
              <a:pPr fontAlgn="auto">
                <a:spcBef>
                  <a:spcPts val="0"/>
                </a:spcBef>
                <a:spcAft>
                  <a:spcPts val="0"/>
                </a:spcAft>
                <a:defRPr/>
              </a:pPr>
              <a:endParaRPr lang="en-US" sz="1800" i="0" kern="0">
                <a:solidFill>
                  <a:sysClr val="windowText" lastClr="000000"/>
                </a:solidFill>
                <a:latin typeface="+mn-lt"/>
                <a:cs typeface="+mn-cs"/>
              </a:endParaRPr>
            </a:p>
          </p:txBody>
        </p:sp>
      </p:grpSp>
      <p:sp>
        <p:nvSpPr>
          <p:cNvPr id="26" name="Text Box 51"/>
          <p:cNvSpPr txBox="1">
            <a:spLocks noChangeArrowheads="1"/>
          </p:cNvSpPr>
          <p:nvPr/>
        </p:nvSpPr>
        <p:spPr bwMode="auto">
          <a:xfrm>
            <a:off x="6307137" y="3478213"/>
            <a:ext cx="2160588"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eaLnBrk="1" hangingPunct="1">
              <a:spcBef>
                <a:spcPct val="50000"/>
              </a:spcBef>
            </a:pPr>
            <a:r>
              <a:rPr lang="pt-BR" sz="1800" b="1" i="0">
                <a:latin typeface="Verdana" pitchFamily="34" charset="0"/>
              </a:rPr>
              <a:t>Transformação</a:t>
            </a:r>
            <a:endParaRPr lang="en-US" sz="1800" b="1" i="0">
              <a:latin typeface="Verdana" pitchFamily="34" charset="0"/>
            </a:endParaRPr>
          </a:p>
        </p:txBody>
      </p:sp>
      <p:sp>
        <p:nvSpPr>
          <p:cNvPr id="27" name="Text Box 52"/>
          <p:cNvSpPr txBox="1">
            <a:spLocks noChangeArrowheads="1"/>
          </p:cNvSpPr>
          <p:nvPr/>
        </p:nvSpPr>
        <p:spPr bwMode="auto">
          <a:xfrm>
            <a:off x="2778125" y="5638800"/>
            <a:ext cx="17272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eaLnBrk="1" hangingPunct="1">
              <a:spcBef>
                <a:spcPct val="50000"/>
              </a:spcBef>
            </a:pPr>
            <a:r>
              <a:rPr lang="pt-BR" sz="1800" b="1" i="0">
                <a:latin typeface="Verdana" pitchFamily="34" charset="0"/>
              </a:rPr>
              <a:t>Formação</a:t>
            </a:r>
            <a:endParaRPr lang="en-US" sz="1800" b="1" i="0">
              <a:latin typeface="Verdana" pitchFamily="34" charset="0"/>
            </a:endParaRPr>
          </a:p>
        </p:txBody>
      </p:sp>
      <p:sp>
        <p:nvSpPr>
          <p:cNvPr id="28" name="Text Box 53"/>
          <p:cNvSpPr txBox="1">
            <a:spLocks noChangeArrowheads="1"/>
          </p:cNvSpPr>
          <p:nvPr/>
        </p:nvSpPr>
        <p:spPr bwMode="auto">
          <a:xfrm>
            <a:off x="3786187" y="5278438"/>
            <a:ext cx="17272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eaLnBrk="1" hangingPunct="1">
              <a:spcBef>
                <a:spcPct val="50000"/>
              </a:spcBef>
            </a:pPr>
            <a:r>
              <a:rPr lang="pt-BR" sz="1800" b="1" i="0">
                <a:latin typeface="Verdana" pitchFamily="34" charset="0"/>
              </a:rPr>
              <a:t>Tumulto</a:t>
            </a:r>
            <a:endParaRPr lang="en-US" sz="1800" b="1" i="0">
              <a:latin typeface="Verdana" pitchFamily="34" charset="0"/>
            </a:endParaRPr>
          </a:p>
        </p:txBody>
      </p:sp>
      <p:sp>
        <p:nvSpPr>
          <p:cNvPr id="29" name="Text Box 54"/>
          <p:cNvSpPr txBox="1">
            <a:spLocks noChangeArrowheads="1"/>
          </p:cNvSpPr>
          <p:nvPr/>
        </p:nvSpPr>
        <p:spPr bwMode="auto">
          <a:xfrm>
            <a:off x="4146550" y="4846638"/>
            <a:ext cx="1944687"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eaLnBrk="1" hangingPunct="1">
              <a:spcBef>
                <a:spcPct val="50000"/>
              </a:spcBef>
            </a:pPr>
            <a:r>
              <a:rPr lang="pt-BR" sz="1800" b="1" i="0">
                <a:latin typeface="Verdana" pitchFamily="34" charset="0"/>
              </a:rPr>
              <a:t>Normalidade</a:t>
            </a:r>
            <a:endParaRPr lang="en-US" sz="1800" b="1" i="0">
              <a:latin typeface="Verdana" pitchFamily="34" charset="0"/>
            </a:endParaRPr>
          </a:p>
        </p:txBody>
      </p:sp>
      <p:sp>
        <p:nvSpPr>
          <p:cNvPr id="30" name="Text Box 55"/>
          <p:cNvSpPr txBox="1">
            <a:spLocks noChangeArrowheads="1"/>
          </p:cNvSpPr>
          <p:nvPr/>
        </p:nvSpPr>
        <p:spPr bwMode="auto">
          <a:xfrm>
            <a:off x="4217987" y="4270375"/>
            <a:ext cx="201612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eaLnBrk="1" hangingPunct="1">
              <a:spcBef>
                <a:spcPct val="50000"/>
              </a:spcBef>
            </a:pPr>
            <a:r>
              <a:rPr lang="pt-BR" sz="1800" b="1" i="0">
                <a:latin typeface="Verdana" pitchFamily="34" charset="0"/>
              </a:rPr>
              <a:t>Desempenho</a:t>
            </a:r>
            <a:endParaRPr lang="en-US" sz="1800" b="1" i="0">
              <a:latin typeface="Verdana" pitchFamily="34" charset="0"/>
            </a:endParaRPr>
          </a:p>
        </p:txBody>
      </p:sp>
      <p:sp>
        <p:nvSpPr>
          <p:cNvPr id="31" name="Text Box 56"/>
          <p:cNvSpPr txBox="1">
            <a:spLocks noChangeArrowheads="1"/>
          </p:cNvSpPr>
          <p:nvPr/>
        </p:nvSpPr>
        <p:spPr bwMode="auto">
          <a:xfrm>
            <a:off x="4938712" y="3838575"/>
            <a:ext cx="201612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eaLnBrk="1" hangingPunct="1">
              <a:spcBef>
                <a:spcPct val="50000"/>
              </a:spcBef>
            </a:pPr>
            <a:r>
              <a:rPr lang="pt-BR" sz="1800" b="1" i="0">
                <a:latin typeface="Verdana" pitchFamily="34" charset="0"/>
              </a:rPr>
              <a:t>Acomodação</a:t>
            </a:r>
            <a:endParaRPr lang="en-US" sz="1800" b="1" i="0">
              <a:latin typeface="Verdana" pitchFamily="34" charset="0"/>
            </a:endParaRPr>
          </a:p>
        </p:txBody>
      </p:sp>
    </p:spTree>
    <p:extLst>
      <p:ext uri="{BB962C8B-B14F-4D97-AF65-F5344CB8AC3E}">
        <p14:creationId xmlns:p14="http://schemas.microsoft.com/office/powerpoint/2010/main" xmlns="" val="622901696"/>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500"/>
                                        <p:tgtEl>
                                          <p:spTgt spid="2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linds(horizontal)">
                                      <p:cBhvr>
                                        <p:cTn id="13" dur="500"/>
                                        <p:tgtEl>
                                          <p:spTgt spid="2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linds(horizontal)">
                                      <p:cBhvr>
                                        <p:cTn id="16" dur="500"/>
                                        <p:tgtEl>
                                          <p:spTgt spid="2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blinds(horizontal)">
                                      <p:cBhvr>
                                        <p:cTn id="19" dur="500"/>
                                        <p:tgtEl>
                                          <p:spTgt spid="3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linds(horizontal)">
                                      <p:cBhvr>
                                        <p:cTn id="22" dur="500"/>
                                        <p:tgtEl>
                                          <p:spTgt spid="3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linds(horizontal)">
                                      <p:cBhvr>
                                        <p:cTn id="25" dur="500"/>
                                        <p:tgtEl>
                                          <p:spTgt spid="26"/>
                                        </p:tgtEl>
                                      </p:cBhvr>
                                    </p:animEffect>
                                  </p:childTnLst>
                                </p:cTn>
                              </p:par>
                              <p:par>
                                <p:cTn id="26" presetID="12" presetClass="entr" presetSubtype="8"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slide(fromLeft)">
                                      <p:cBhvr>
                                        <p:cTn id="28" dur="500"/>
                                        <p:tgtEl>
                                          <p:spTgt spid="14"/>
                                        </p:tgtEl>
                                      </p:cBhvr>
                                    </p:animEffect>
                                  </p:childTnLst>
                                </p:cTn>
                              </p:par>
                              <p:par>
                                <p:cTn id="29" presetID="1" presetClass="entr" presetSubtype="0" fill="hold" nodeType="withEffect">
                                  <p:stCondLst>
                                    <p:cond delay="0"/>
                                  </p:stCondLst>
                                  <p:childTnLst>
                                    <p:set>
                                      <p:cBhvr>
                                        <p:cTn id="30" dur="1" fill="hold">
                                          <p:stCondLst>
                                            <p:cond delay="499"/>
                                          </p:stCondLst>
                                        </p:cTn>
                                        <p:tgtEl>
                                          <p:spTgt spid="20"/>
                                        </p:tgtEl>
                                        <p:attrNameLst>
                                          <p:attrName>style.visibility</p:attrName>
                                        </p:attrNameLst>
                                      </p:cBhvr>
                                      <p:to>
                                        <p:strVal val="visible"/>
                                      </p:to>
                                    </p:set>
                                  </p:childTnLst>
                                </p:cTn>
                              </p:par>
                              <p:par>
                                <p:cTn id="31" presetID="12" presetClass="entr" presetSubtype="4"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slide(fromBottom)">
                                      <p:cBhvr>
                                        <p:cTn id="33" dur="500"/>
                                        <p:tgtEl>
                                          <p:spTgt spid="5"/>
                                        </p:tgtEl>
                                      </p:cBhvr>
                                    </p:animEffect>
                                  </p:childTnLst>
                                </p:cTn>
                              </p:par>
                              <p:par>
                                <p:cTn id="34" presetID="1" presetClass="entr" presetSubtype="0" fill="hold" nodeType="withEffect">
                                  <p:stCondLst>
                                    <p:cond delay="0"/>
                                  </p:stCondLst>
                                  <p:childTnLst>
                                    <p:set>
                                      <p:cBhvr>
                                        <p:cTn id="35" dur="1" fill="hold">
                                          <p:stCondLst>
                                            <p:cond delay="499"/>
                                          </p:stCondLst>
                                        </p:cTn>
                                        <p:tgtEl>
                                          <p:spTgt spid="11"/>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499"/>
                                          </p:stCondLst>
                                        </p:cTn>
                                        <p:tgtEl>
                                          <p:spTgt spid="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499"/>
                                          </p:stCondLst>
                                        </p:cTn>
                                        <p:tgtEl>
                                          <p:spTgt spid="2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499"/>
                                          </p:stCondLst>
                                        </p:cTn>
                                        <p:tgtEl>
                                          <p:spTgt spid="6"/>
                                        </p:tgtEl>
                                        <p:attrNameLst>
                                          <p:attrName>style.visibility</p:attrName>
                                        </p:attrNameLst>
                                      </p:cBhvr>
                                      <p:to>
                                        <p:strVal val="visible"/>
                                      </p:to>
                                    </p:set>
                                  </p:childTnLst>
                                </p:cTn>
                              </p:par>
                              <p:par>
                                <p:cTn id="42" presetID="23" presetClass="entr" presetSubtype="272"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p:cTn id="44" dur="500" fill="hold"/>
                                        <p:tgtEl>
                                          <p:spTgt spid="19"/>
                                        </p:tgtEl>
                                        <p:attrNameLst>
                                          <p:attrName>ppt_w</p:attrName>
                                        </p:attrNameLst>
                                      </p:cBhvr>
                                      <p:tavLst>
                                        <p:tav tm="0">
                                          <p:val>
                                            <p:strVal val="2/3*#ppt_w"/>
                                          </p:val>
                                        </p:tav>
                                        <p:tav tm="100000">
                                          <p:val>
                                            <p:strVal val="#ppt_w"/>
                                          </p:val>
                                        </p:tav>
                                      </p:tavLst>
                                    </p:anim>
                                    <p:anim calcmode="lin" valueType="num">
                                      <p:cBhvr>
                                        <p:cTn id="45" dur="500" fill="hold"/>
                                        <p:tgtEl>
                                          <p:spTgt spid="19"/>
                                        </p:tgtEl>
                                        <p:attrNameLst>
                                          <p:attrName>ppt_h</p:attrName>
                                        </p:attrNameLst>
                                      </p:cBhvr>
                                      <p:tavLst>
                                        <p:tav tm="0">
                                          <p:val>
                                            <p:strVal val="2/3*#ppt_h"/>
                                          </p:val>
                                        </p:tav>
                                        <p:tav tm="100000">
                                          <p:val>
                                            <p:strVal val="#ppt_h"/>
                                          </p:val>
                                        </p:tav>
                                      </p:tavLst>
                                    </p:anim>
                                  </p:childTnLst>
                                </p:cTn>
                              </p:par>
                              <p:par>
                                <p:cTn id="46" presetID="18" presetClass="entr" presetSubtype="3"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strips(upRight)">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26" grpId="0"/>
      <p:bldP spid="27" grpId="0"/>
      <p:bldP spid="28" grpId="0"/>
      <p:bldP spid="29" grpId="0"/>
      <p:bldP spid="30"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Estágio de Desenvolvimento</a:t>
            </a:r>
            <a:r>
              <a:rPr lang="pt-BR" baseline="0" dirty="0" smtClean="0"/>
              <a:t> de Equipe</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25</a:t>
            </a:fld>
            <a:endParaRPr lang="en-US" dirty="0"/>
          </a:p>
        </p:txBody>
      </p:sp>
      <p:sp>
        <p:nvSpPr>
          <p:cNvPr id="5" name="Seta circular 7"/>
          <p:cNvSpPr/>
          <p:nvPr/>
        </p:nvSpPr>
        <p:spPr>
          <a:xfrm>
            <a:off x="2517775" y="1443038"/>
            <a:ext cx="4565650" cy="4565650"/>
          </a:xfrm>
          <a:prstGeom prst="circularArrow">
            <a:avLst>
              <a:gd name="adj1" fmla="val 5274"/>
              <a:gd name="adj2" fmla="val 312630"/>
              <a:gd name="adj3" fmla="val 14233114"/>
              <a:gd name="adj4" fmla="val 17124103"/>
              <a:gd name="adj5" fmla="val 5477"/>
            </a:avLst>
          </a:prstGeom>
          <a:solidFill>
            <a:srgbClr val="0070C0">
              <a:alpha val="80000"/>
            </a:srgbClr>
          </a:solidFill>
        </p:spPr>
        <p:style>
          <a:lnRef idx="0">
            <a:schemeClr val="accent1">
              <a:hueOff val="0"/>
              <a:satOff val="0"/>
              <a:lumOff val="0"/>
              <a:alphaOff val="0"/>
            </a:schemeClr>
          </a:lnRef>
          <a:fillRef idx="1">
            <a:scrgbClr r="0" g="0" b="0"/>
          </a:fillRef>
          <a:effectRef idx="2">
            <a:schemeClr val="accent1">
              <a:tint val="40000"/>
              <a:hueOff val="0"/>
              <a:satOff val="0"/>
              <a:lumOff val="0"/>
              <a:alphaOff val="0"/>
            </a:schemeClr>
          </a:effectRef>
          <a:fontRef idx="minor">
            <a:schemeClr val="dk1">
              <a:hueOff val="0"/>
              <a:satOff val="0"/>
              <a:lumOff val="0"/>
              <a:alphaOff val="0"/>
            </a:schemeClr>
          </a:fontRef>
        </p:style>
      </p:sp>
      <p:sp>
        <p:nvSpPr>
          <p:cNvPr id="6" name="Forma livre 8"/>
          <p:cNvSpPr/>
          <p:nvPr/>
        </p:nvSpPr>
        <p:spPr>
          <a:xfrm>
            <a:off x="3813175" y="1449388"/>
            <a:ext cx="1852613" cy="865187"/>
          </a:xfrm>
          <a:custGeom>
            <a:avLst/>
            <a:gdLst>
              <a:gd name="connsiteX0" fmla="*/ 0 w 1730573"/>
              <a:gd name="connsiteY0" fmla="*/ 144217 h 865286"/>
              <a:gd name="connsiteX1" fmla="*/ 42240 w 1730573"/>
              <a:gd name="connsiteY1" fmla="*/ 42240 h 865286"/>
              <a:gd name="connsiteX2" fmla="*/ 144217 w 1730573"/>
              <a:gd name="connsiteY2" fmla="*/ 0 h 865286"/>
              <a:gd name="connsiteX3" fmla="*/ 1586356 w 1730573"/>
              <a:gd name="connsiteY3" fmla="*/ 0 h 865286"/>
              <a:gd name="connsiteX4" fmla="*/ 1688333 w 1730573"/>
              <a:gd name="connsiteY4" fmla="*/ 42240 h 865286"/>
              <a:gd name="connsiteX5" fmla="*/ 1730573 w 1730573"/>
              <a:gd name="connsiteY5" fmla="*/ 144217 h 865286"/>
              <a:gd name="connsiteX6" fmla="*/ 1730573 w 1730573"/>
              <a:gd name="connsiteY6" fmla="*/ 721069 h 865286"/>
              <a:gd name="connsiteX7" fmla="*/ 1688333 w 1730573"/>
              <a:gd name="connsiteY7" fmla="*/ 823046 h 865286"/>
              <a:gd name="connsiteX8" fmla="*/ 1586356 w 1730573"/>
              <a:gd name="connsiteY8" fmla="*/ 865286 h 865286"/>
              <a:gd name="connsiteX9" fmla="*/ 144217 w 1730573"/>
              <a:gd name="connsiteY9" fmla="*/ 865286 h 865286"/>
              <a:gd name="connsiteX10" fmla="*/ 42240 w 1730573"/>
              <a:gd name="connsiteY10" fmla="*/ 823046 h 865286"/>
              <a:gd name="connsiteX11" fmla="*/ 0 w 1730573"/>
              <a:gd name="connsiteY11" fmla="*/ 721069 h 865286"/>
              <a:gd name="connsiteX12" fmla="*/ 0 w 1730573"/>
              <a:gd name="connsiteY12" fmla="*/ 144217 h 86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0573" h="865286">
                <a:moveTo>
                  <a:pt x="0" y="144217"/>
                </a:moveTo>
                <a:cubicBezTo>
                  <a:pt x="0" y="105968"/>
                  <a:pt x="15194" y="69286"/>
                  <a:pt x="42240" y="42240"/>
                </a:cubicBezTo>
                <a:cubicBezTo>
                  <a:pt x="69286" y="15194"/>
                  <a:pt x="105968" y="0"/>
                  <a:pt x="144217" y="0"/>
                </a:cubicBezTo>
                <a:lnTo>
                  <a:pt x="1586356" y="0"/>
                </a:lnTo>
                <a:cubicBezTo>
                  <a:pt x="1624605" y="0"/>
                  <a:pt x="1661287" y="15194"/>
                  <a:pt x="1688333" y="42240"/>
                </a:cubicBezTo>
                <a:cubicBezTo>
                  <a:pt x="1715379" y="69286"/>
                  <a:pt x="1730573" y="105968"/>
                  <a:pt x="1730573" y="144217"/>
                </a:cubicBezTo>
                <a:lnTo>
                  <a:pt x="1730573" y="721069"/>
                </a:lnTo>
                <a:cubicBezTo>
                  <a:pt x="1730573" y="759318"/>
                  <a:pt x="1715379" y="796000"/>
                  <a:pt x="1688333" y="823046"/>
                </a:cubicBezTo>
                <a:cubicBezTo>
                  <a:pt x="1661287" y="850092"/>
                  <a:pt x="1624605" y="865286"/>
                  <a:pt x="1586356" y="865286"/>
                </a:cubicBezTo>
                <a:lnTo>
                  <a:pt x="144217" y="865286"/>
                </a:lnTo>
                <a:cubicBezTo>
                  <a:pt x="105968" y="865286"/>
                  <a:pt x="69286" y="850092"/>
                  <a:pt x="42240" y="823046"/>
                </a:cubicBezTo>
                <a:cubicBezTo>
                  <a:pt x="15194" y="796000"/>
                  <a:pt x="0" y="759318"/>
                  <a:pt x="0" y="721069"/>
                </a:cubicBezTo>
                <a:lnTo>
                  <a:pt x="0" y="144217"/>
                </a:lnTo>
                <a:close/>
              </a:path>
            </a:pathLst>
          </a:custGeom>
          <a:solidFill>
            <a:srgbClr val="00B050"/>
          </a:solidFill>
        </p:spPr>
        <p:style>
          <a:lnRef idx="3">
            <a:schemeClr val="lt1"/>
          </a:lnRef>
          <a:fillRef idx="1">
            <a:schemeClr val="accent3"/>
          </a:fillRef>
          <a:effectRef idx="1">
            <a:schemeClr val="accent3"/>
          </a:effectRef>
          <a:fontRef idx="minor">
            <a:schemeClr val="lt1"/>
          </a:fontRef>
        </p:style>
        <p:txBody>
          <a:bodyPr lIns="114630" tIns="114630" rIns="114630" bIns="114630" spcCol="1270" anchor="ctr"/>
          <a:lstStyle/>
          <a:p>
            <a:pPr algn="ctr" defTabSz="844550">
              <a:lnSpc>
                <a:spcPct val="90000"/>
              </a:lnSpc>
              <a:spcAft>
                <a:spcPct val="35000"/>
              </a:spcAft>
              <a:defRPr/>
            </a:pPr>
            <a:r>
              <a:rPr lang="pt-BR" sz="1900" b="1" dirty="0">
                <a:effectLst>
                  <a:outerShdw blurRad="38100" dist="38100" dir="2700000" algn="tl">
                    <a:srgbClr val="000000">
                      <a:alpha val="43137"/>
                    </a:srgbClr>
                  </a:outerShdw>
                </a:effectLst>
              </a:rPr>
              <a:t>Formação</a:t>
            </a:r>
            <a:endParaRPr lang="en-US" sz="1900" b="1" dirty="0">
              <a:effectLst>
                <a:outerShdw blurRad="38100" dist="38100" dir="2700000" algn="tl">
                  <a:srgbClr val="000000">
                    <a:alpha val="43137"/>
                  </a:srgbClr>
                </a:outerShdw>
              </a:effectLst>
            </a:endParaRPr>
          </a:p>
        </p:txBody>
      </p:sp>
      <p:sp>
        <p:nvSpPr>
          <p:cNvPr id="7" name="Forma livre 9"/>
          <p:cNvSpPr/>
          <p:nvPr/>
        </p:nvSpPr>
        <p:spPr>
          <a:xfrm>
            <a:off x="5416550" y="2667000"/>
            <a:ext cx="1852613" cy="865188"/>
          </a:xfrm>
          <a:custGeom>
            <a:avLst/>
            <a:gdLst>
              <a:gd name="connsiteX0" fmla="*/ 0 w 1730573"/>
              <a:gd name="connsiteY0" fmla="*/ 144217 h 865286"/>
              <a:gd name="connsiteX1" fmla="*/ 42240 w 1730573"/>
              <a:gd name="connsiteY1" fmla="*/ 42240 h 865286"/>
              <a:gd name="connsiteX2" fmla="*/ 144217 w 1730573"/>
              <a:gd name="connsiteY2" fmla="*/ 0 h 865286"/>
              <a:gd name="connsiteX3" fmla="*/ 1586356 w 1730573"/>
              <a:gd name="connsiteY3" fmla="*/ 0 h 865286"/>
              <a:gd name="connsiteX4" fmla="*/ 1688333 w 1730573"/>
              <a:gd name="connsiteY4" fmla="*/ 42240 h 865286"/>
              <a:gd name="connsiteX5" fmla="*/ 1730573 w 1730573"/>
              <a:gd name="connsiteY5" fmla="*/ 144217 h 865286"/>
              <a:gd name="connsiteX6" fmla="*/ 1730573 w 1730573"/>
              <a:gd name="connsiteY6" fmla="*/ 721069 h 865286"/>
              <a:gd name="connsiteX7" fmla="*/ 1688333 w 1730573"/>
              <a:gd name="connsiteY7" fmla="*/ 823046 h 865286"/>
              <a:gd name="connsiteX8" fmla="*/ 1586356 w 1730573"/>
              <a:gd name="connsiteY8" fmla="*/ 865286 h 865286"/>
              <a:gd name="connsiteX9" fmla="*/ 144217 w 1730573"/>
              <a:gd name="connsiteY9" fmla="*/ 865286 h 865286"/>
              <a:gd name="connsiteX10" fmla="*/ 42240 w 1730573"/>
              <a:gd name="connsiteY10" fmla="*/ 823046 h 865286"/>
              <a:gd name="connsiteX11" fmla="*/ 0 w 1730573"/>
              <a:gd name="connsiteY11" fmla="*/ 721069 h 865286"/>
              <a:gd name="connsiteX12" fmla="*/ 0 w 1730573"/>
              <a:gd name="connsiteY12" fmla="*/ 144217 h 86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0573" h="865286">
                <a:moveTo>
                  <a:pt x="0" y="144217"/>
                </a:moveTo>
                <a:cubicBezTo>
                  <a:pt x="0" y="105968"/>
                  <a:pt x="15194" y="69286"/>
                  <a:pt x="42240" y="42240"/>
                </a:cubicBezTo>
                <a:cubicBezTo>
                  <a:pt x="69286" y="15194"/>
                  <a:pt x="105968" y="0"/>
                  <a:pt x="144217" y="0"/>
                </a:cubicBezTo>
                <a:lnTo>
                  <a:pt x="1586356" y="0"/>
                </a:lnTo>
                <a:cubicBezTo>
                  <a:pt x="1624605" y="0"/>
                  <a:pt x="1661287" y="15194"/>
                  <a:pt x="1688333" y="42240"/>
                </a:cubicBezTo>
                <a:cubicBezTo>
                  <a:pt x="1715379" y="69286"/>
                  <a:pt x="1730573" y="105968"/>
                  <a:pt x="1730573" y="144217"/>
                </a:cubicBezTo>
                <a:lnTo>
                  <a:pt x="1730573" y="721069"/>
                </a:lnTo>
                <a:cubicBezTo>
                  <a:pt x="1730573" y="759318"/>
                  <a:pt x="1715379" y="796000"/>
                  <a:pt x="1688333" y="823046"/>
                </a:cubicBezTo>
                <a:cubicBezTo>
                  <a:pt x="1661287" y="850092"/>
                  <a:pt x="1624605" y="865286"/>
                  <a:pt x="1586356" y="865286"/>
                </a:cubicBezTo>
                <a:lnTo>
                  <a:pt x="144217" y="865286"/>
                </a:lnTo>
                <a:cubicBezTo>
                  <a:pt x="105968" y="865286"/>
                  <a:pt x="69286" y="850092"/>
                  <a:pt x="42240" y="823046"/>
                </a:cubicBezTo>
                <a:cubicBezTo>
                  <a:pt x="15194" y="796000"/>
                  <a:pt x="0" y="759318"/>
                  <a:pt x="0" y="721069"/>
                </a:cubicBezTo>
                <a:lnTo>
                  <a:pt x="0" y="144217"/>
                </a:lnTo>
                <a:close/>
              </a:path>
            </a:pathLst>
          </a:custGeom>
          <a:solidFill>
            <a:srgbClr val="00B050"/>
          </a:solidFill>
        </p:spPr>
        <p:style>
          <a:lnRef idx="3">
            <a:schemeClr val="lt1"/>
          </a:lnRef>
          <a:fillRef idx="1">
            <a:schemeClr val="accent3"/>
          </a:fillRef>
          <a:effectRef idx="1">
            <a:schemeClr val="accent3"/>
          </a:effectRef>
          <a:fontRef idx="minor">
            <a:schemeClr val="lt1"/>
          </a:fontRef>
        </p:style>
        <p:txBody>
          <a:bodyPr lIns="114630" tIns="114630" rIns="114630" bIns="114630" spcCol="1270" anchor="ctr"/>
          <a:lstStyle/>
          <a:p>
            <a:pPr algn="ctr" defTabSz="844550">
              <a:lnSpc>
                <a:spcPct val="90000"/>
              </a:lnSpc>
              <a:spcAft>
                <a:spcPct val="35000"/>
              </a:spcAft>
              <a:defRPr/>
            </a:pPr>
            <a:r>
              <a:rPr lang="pt-BR" sz="1900" b="1" dirty="0">
                <a:effectLst>
                  <a:outerShdw blurRad="38100" dist="38100" dir="2700000" algn="tl">
                    <a:srgbClr val="000000">
                      <a:alpha val="43137"/>
                    </a:srgbClr>
                  </a:outerShdw>
                </a:effectLst>
              </a:rPr>
              <a:t>Tumulto</a:t>
            </a:r>
            <a:endParaRPr lang="en-US" sz="1900" b="1" dirty="0">
              <a:effectLst>
                <a:outerShdw blurRad="38100" dist="38100" dir="2700000" algn="tl">
                  <a:srgbClr val="000000">
                    <a:alpha val="43137"/>
                  </a:srgbClr>
                </a:outerShdw>
              </a:effectLst>
            </a:endParaRPr>
          </a:p>
        </p:txBody>
      </p:sp>
      <p:sp>
        <p:nvSpPr>
          <p:cNvPr id="8" name="Forma livre 10"/>
          <p:cNvSpPr/>
          <p:nvPr/>
        </p:nvSpPr>
        <p:spPr>
          <a:xfrm>
            <a:off x="5416550" y="4038600"/>
            <a:ext cx="1852613" cy="865187"/>
          </a:xfrm>
          <a:custGeom>
            <a:avLst/>
            <a:gdLst>
              <a:gd name="connsiteX0" fmla="*/ 0 w 1730573"/>
              <a:gd name="connsiteY0" fmla="*/ 144217 h 865286"/>
              <a:gd name="connsiteX1" fmla="*/ 42240 w 1730573"/>
              <a:gd name="connsiteY1" fmla="*/ 42240 h 865286"/>
              <a:gd name="connsiteX2" fmla="*/ 144217 w 1730573"/>
              <a:gd name="connsiteY2" fmla="*/ 0 h 865286"/>
              <a:gd name="connsiteX3" fmla="*/ 1586356 w 1730573"/>
              <a:gd name="connsiteY3" fmla="*/ 0 h 865286"/>
              <a:gd name="connsiteX4" fmla="*/ 1688333 w 1730573"/>
              <a:gd name="connsiteY4" fmla="*/ 42240 h 865286"/>
              <a:gd name="connsiteX5" fmla="*/ 1730573 w 1730573"/>
              <a:gd name="connsiteY5" fmla="*/ 144217 h 865286"/>
              <a:gd name="connsiteX6" fmla="*/ 1730573 w 1730573"/>
              <a:gd name="connsiteY6" fmla="*/ 721069 h 865286"/>
              <a:gd name="connsiteX7" fmla="*/ 1688333 w 1730573"/>
              <a:gd name="connsiteY7" fmla="*/ 823046 h 865286"/>
              <a:gd name="connsiteX8" fmla="*/ 1586356 w 1730573"/>
              <a:gd name="connsiteY8" fmla="*/ 865286 h 865286"/>
              <a:gd name="connsiteX9" fmla="*/ 144217 w 1730573"/>
              <a:gd name="connsiteY9" fmla="*/ 865286 h 865286"/>
              <a:gd name="connsiteX10" fmla="*/ 42240 w 1730573"/>
              <a:gd name="connsiteY10" fmla="*/ 823046 h 865286"/>
              <a:gd name="connsiteX11" fmla="*/ 0 w 1730573"/>
              <a:gd name="connsiteY11" fmla="*/ 721069 h 865286"/>
              <a:gd name="connsiteX12" fmla="*/ 0 w 1730573"/>
              <a:gd name="connsiteY12" fmla="*/ 144217 h 86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0573" h="865286">
                <a:moveTo>
                  <a:pt x="0" y="144217"/>
                </a:moveTo>
                <a:cubicBezTo>
                  <a:pt x="0" y="105968"/>
                  <a:pt x="15194" y="69286"/>
                  <a:pt x="42240" y="42240"/>
                </a:cubicBezTo>
                <a:cubicBezTo>
                  <a:pt x="69286" y="15194"/>
                  <a:pt x="105968" y="0"/>
                  <a:pt x="144217" y="0"/>
                </a:cubicBezTo>
                <a:lnTo>
                  <a:pt x="1586356" y="0"/>
                </a:lnTo>
                <a:cubicBezTo>
                  <a:pt x="1624605" y="0"/>
                  <a:pt x="1661287" y="15194"/>
                  <a:pt x="1688333" y="42240"/>
                </a:cubicBezTo>
                <a:cubicBezTo>
                  <a:pt x="1715379" y="69286"/>
                  <a:pt x="1730573" y="105968"/>
                  <a:pt x="1730573" y="144217"/>
                </a:cubicBezTo>
                <a:lnTo>
                  <a:pt x="1730573" y="721069"/>
                </a:lnTo>
                <a:cubicBezTo>
                  <a:pt x="1730573" y="759318"/>
                  <a:pt x="1715379" y="796000"/>
                  <a:pt x="1688333" y="823046"/>
                </a:cubicBezTo>
                <a:cubicBezTo>
                  <a:pt x="1661287" y="850092"/>
                  <a:pt x="1624605" y="865286"/>
                  <a:pt x="1586356" y="865286"/>
                </a:cubicBezTo>
                <a:lnTo>
                  <a:pt x="144217" y="865286"/>
                </a:lnTo>
                <a:cubicBezTo>
                  <a:pt x="105968" y="865286"/>
                  <a:pt x="69286" y="850092"/>
                  <a:pt x="42240" y="823046"/>
                </a:cubicBezTo>
                <a:cubicBezTo>
                  <a:pt x="15194" y="796000"/>
                  <a:pt x="0" y="759318"/>
                  <a:pt x="0" y="721069"/>
                </a:cubicBezTo>
                <a:lnTo>
                  <a:pt x="0" y="144217"/>
                </a:lnTo>
                <a:close/>
              </a:path>
            </a:pathLst>
          </a:custGeom>
          <a:solidFill>
            <a:srgbClr val="00B050"/>
          </a:solidFill>
        </p:spPr>
        <p:style>
          <a:lnRef idx="3">
            <a:schemeClr val="lt1"/>
          </a:lnRef>
          <a:fillRef idx="1">
            <a:schemeClr val="accent3"/>
          </a:fillRef>
          <a:effectRef idx="1">
            <a:schemeClr val="accent3"/>
          </a:effectRef>
          <a:fontRef idx="minor">
            <a:schemeClr val="lt1"/>
          </a:fontRef>
        </p:style>
        <p:txBody>
          <a:bodyPr lIns="114630" tIns="114630" rIns="114630" bIns="114630" spcCol="1270" anchor="ctr"/>
          <a:lstStyle/>
          <a:p>
            <a:pPr algn="ctr" defTabSz="844550">
              <a:lnSpc>
                <a:spcPct val="90000"/>
              </a:lnSpc>
              <a:spcAft>
                <a:spcPct val="35000"/>
              </a:spcAft>
              <a:defRPr/>
            </a:pPr>
            <a:r>
              <a:rPr lang="pt-BR" sz="1900" b="1" dirty="0">
                <a:effectLst>
                  <a:outerShdw blurRad="38100" dist="38100" dir="2700000" algn="tl">
                    <a:srgbClr val="000000">
                      <a:alpha val="43137"/>
                    </a:srgbClr>
                  </a:outerShdw>
                </a:effectLst>
              </a:rPr>
              <a:t>Normalidade</a:t>
            </a:r>
            <a:endParaRPr lang="en-US" sz="1900" b="1" dirty="0">
              <a:effectLst>
                <a:outerShdw blurRad="38100" dist="38100" dir="2700000" algn="tl">
                  <a:srgbClr val="000000">
                    <a:alpha val="43137"/>
                  </a:srgbClr>
                </a:outerShdw>
              </a:effectLst>
            </a:endParaRPr>
          </a:p>
        </p:txBody>
      </p:sp>
      <p:sp>
        <p:nvSpPr>
          <p:cNvPr id="9" name="Forma livre 11"/>
          <p:cNvSpPr/>
          <p:nvPr/>
        </p:nvSpPr>
        <p:spPr>
          <a:xfrm>
            <a:off x="3813175" y="5153025"/>
            <a:ext cx="1852613" cy="865188"/>
          </a:xfrm>
          <a:custGeom>
            <a:avLst/>
            <a:gdLst>
              <a:gd name="connsiteX0" fmla="*/ 0 w 1730573"/>
              <a:gd name="connsiteY0" fmla="*/ 144217 h 865286"/>
              <a:gd name="connsiteX1" fmla="*/ 42240 w 1730573"/>
              <a:gd name="connsiteY1" fmla="*/ 42240 h 865286"/>
              <a:gd name="connsiteX2" fmla="*/ 144217 w 1730573"/>
              <a:gd name="connsiteY2" fmla="*/ 0 h 865286"/>
              <a:gd name="connsiteX3" fmla="*/ 1586356 w 1730573"/>
              <a:gd name="connsiteY3" fmla="*/ 0 h 865286"/>
              <a:gd name="connsiteX4" fmla="*/ 1688333 w 1730573"/>
              <a:gd name="connsiteY4" fmla="*/ 42240 h 865286"/>
              <a:gd name="connsiteX5" fmla="*/ 1730573 w 1730573"/>
              <a:gd name="connsiteY5" fmla="*/ 144217 h 865286"/>
              <a:gd name="connsiteX6" fmla="*/ 1730573 w 1730573"/>
              <a:gd name="connsiteY6" fmla="*/ 721069 h 865286"/>
              <a:gd name="connsiteX7" fmla="*/ 1688333 w 1730573"/>
              <a:gd name="connsiteY7" fmla="*/ 823046 h 865286"/>
              <a:gd name="connsiteX8" fmla="*/ 1586356 w 1730573"/>
              <a:gd name="connsiteY8" fmla="*/ 865286 h 865286"/>
              <a:gd name="connsiteX9" fmla="*/ 144217 w 1730573"/>
              <a:gd name="connsiteY9" fmla="*/ 865286 h 865286"/>
              <a:gd name="connsiteX10" fmla="*/ 42240 w 1730573"/>
              <a:gd name="connsiteY10" fmla="*/ 823046 h 865286"/>
              <a:gd name="connsiteX11" fmla="*/ 0 w 1730573"/>
              <a:gd name="connsiteY11" fmla="*/ 721069 h 865286"/>
              <a:gd name="connsiteX12" fmla="*/ 0 w 1730573"/>
              <a:gd name="connsiteY12" fmla="*/ 144217 h 86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0573" h="865286">
                <a:moveTo>
                  <a:pt x="0" y="144217"/>
                </a:moveTo>
                <a:cubicBezTo>
                  <a:pt x="0" y="105968"/>
                  <a:pt x="15194" y="69286"/>
                  <a:pt x="42240" y="42240"/>
                </a:cubicBezTo>
                <a:cubicBezTo>
                  <a:pt x="69286" y="15194"/>
                  <a:pt x="105968" y="0"/>
                  <a:pt x="144217" y="0"/>
                </a:cubicBezTo>
                <a:lnTo>
                  <a:pt x="1586356" y="0"/>
                </a:lnTo>
                <a:cubicBezTo>
                  <a:pt x="1624605" y="0"/>
                  <a:pt x="1661287" y="15194"/>
                  <a:pt x="1688333" y="42240"/>
                </a:cubicBezTo>
                <a:cubicBezTo>
                  <a:pt x="1715379" y="69286"/>
                  <a:pt x="1730573" y="105968"/>
                  <a:pt x="1730573" y="144217"/>
                </a:cubicBezTo>
                <a:lnTo>
                  <a:pt x="1730573" y="721069"/>
                </a:lnTo>
                <a:cubicBezTo>
                  <a:pt x="1730573" y="759318"/>
                  <a:pt x="1715379" y="796000"/>
                  <a:pt x="1688333" y="823046"/>
                </a:cubicBezTo>
                <a:cubicBezTo>
                  <a:pt x="1661287" y="850092"/>
                  <a:pt x="1624605" y="865286"/>
                  <a:pt x="1586356" y="865286"/>
                </a:cubicBezTo>
                <a:lnTo>
                  <a:pt x="144217" y="865286"/>
                </a:lnTo>
                <a:cubicBezTo>
                  <a:pt x="105968" y="865286"/>
                  <a:pt x="69286" y="850092"/>
                  <a:pt x="42240" y="823046"/>
                </a:cubicBezTo>
                <a:cubicBezTo>
                  <a:pt x="15194" y="796000"/>
                  <a:pt x="0" y="759318"/>
                  <a:pt x="0" y="721069"/>
                </a:cubicBezTo>
                <a:lnTo>
                  <a:pt x="0" y="144217"/>
                </a:lnTo>
                <a:close/>
              </a:path>
            </a:pathLst>
          </a:custGeom>
          <a:solidFill>
            <a:srgbClr val="00B050"/>
          </a:solidFill>
        </p:spPr>
        <p:style>
          <a:lnRef idx="3">
            <a:schemeClr val="lt1"/>
          </a:lnRef>
          <a:fillRef idx="1">
            <a:schemeClr val="accent3"/>
          </a:fillRef>
          <a:effectRef idx="1">
            <a:schemeClr val="accent3"/>
          </a:effectRef>
          <a:fontRef idx="minor">
            <a:schemeClr val="lt1"/>
          </a:fontRef>
        </p:style>
        <p:txBody>
          <a:bodyPr lIns="114630" tIns="114630" rIns="114630" bIns="114630" spcCol="1270" anchor="ctr"/>
          <a:lstStyle/>
          <a:p>
            <a:pPr algn="ctr" defTabSz="844550">
              <a:lnSpc>
                <a:spcPct val="90000"/>
              </a:lnSpc>
              <a:spcAft>
                <a:spcPct val="35000"/>
              </a:spcAft>
              <a:defRPr/>
            </a:pPr>
            <a:r>
              <a:rPr lang="pt-BR" sz="1900" b="1" dirty="0">
                <a:effectLst>
                  <a:outerShdw blurRad="38100" dist="38100" dir="2700000" algn="tl">
                    <a:srgbClr val="000000">
                      <a:alpha val="43137"/>
                    </a:srgbClr>
                  </a:outerShdw>
                </a:effectLst>
              </a:rPr>
              <a:t>Desempenho</a:t>
            </a:r>
            <a:endParaRPr lang="en-US" sz="1900" b="1" dirty="0">
              <a:effectLst>
                <a:outerShdw blurRad="38100" dist="38100" dir="2700000" algn="tl">
                  <a:srgbClr val="000000">
                    <a:alpha val="43137"/>
                  </a:srgbClr>
                </a:outerShdw>
              </a:effectLst>
            </a:endParaRPr>
          </a:p>
        </p:txBody>
      </p:sp>
      <p:sp>
        <p:nvSpPr>
          <p:cNvPr id="10" name="Forma livre 12"/>
          <p:cNvSpPr/>
          <p:nvPr/>
        </p:nvSpPr>
        <p:spPr>
          <a:xfrm>
            <a:off x="2209800" y="4038600"/>
            <a:ext cx="1852613" cy="865187"/>
          </a:xfrm>
          <a:custGeom>
            <a:avLst/>
            <a:gdLst>
              <a:gd name="connsiteX0" fmla="*/ 0 w 1730573"/>
              <a:gd name="connsiteY0" fmla="*/ 144217 h 865286"/>
              <a:gd name="connsiteX1" fmla="*/ 42240 w 1730573"/>
              <a:gd name="connsiteY1" fmla="*/ 42240 h 865286"/>
              <a:gd name="connsiteX2" fmla="*/ 144217 w 1730573"/>
              <a:gd name="connsiteY2" fmla="*/ 0 h 865286"/>
              <a:gd name="connsiteX3" fmla="*/ 1586356 w 1730573"/>
              <a:gd name="connsiteY3" fmla="*/ 0 h 865286"/>
              <a:gd name="connsiteX4" fmla="*/ 1688333 w 1730573"/>
              <a:gd name="connsiteY4" fmla="*/ 42240 h 865286"/>
              <a:gd name="connsiteX5" fmla="*/ 1730573 w 1730573"/>
              <a:gd name="connsiteY5" fmla="*/ 144217 h 865286"/>
              <a:gd name="connsiteX6" fmla="*/ 1730573 w 1730573"/>
              <a:gd name="connsiteY6" fmla="*/ 721069 h 865286"/>
              <a:gd name="connsiteX7" fmla="*/ 1688333 w 1730573"/>
              <a:gd name="connsiteY7" fmla="*/ 823046 h 865286"/>
              <a:gd name="connsiteX8" fmla="*/ 1586356 w 1730573"/>
              <a:gd name="connsiteY8" fmla="*/ 865286 h 865286"/>
              <a:gd name="connsiteX9" fmla="*/ 144217 w 1730573"/>
              <a:gd name="connsiteY9" fmla="*/ 865286 h 865286"/>
              <a:gd name="connsiteX10" fmla="*/ 42240 w 1730573"/>
              <a:gd name="connsiteY10" fmla="*/ 823046 h 865286"/>
              <a:gd name="connsiteX11" fmla="*/ 0 w 1730573"/>
              <a:gd name="connsiteY11" fmla="*/ 721069 h 865286"/>
              <a:gd name="connsiteX12" fmla="*/ 0 w 1730573"/>
              <a:gd name="connsiteY12" fmla="*/ 144217 h 86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0573" h="865286">
                <a:moveTo>
                  <a:pt x="0" y="144217"/>
                </a:moveTo>
                <a:cubicBezTo>
                  <a:pt x="0" y="105968"/>
                  <a:pt x="15194" y="69286"/>
                  <a:pt x="42240" y="42240"/>
                </a:cubicBezTo>
                <a:cubicBezTo>
                  <a:pt x="69286" y="15194"/>
                  <a:pt x="105968" y="0"/>
                  <a:pt x="144217" y="0"/>
                </a:cubicBezTo>
                <a:lnTo>
                  <a:pt x="1586356" y="0"/>
                </a:lnTo>
                <a:cubicBezTo>
                  <a:pt x="1624605" y="0"/>
                  <a:pt x="1661287" y="15194"/>
                  <a:pt x="1688333" y="42240"/>
                </a:cubicBezTo>
                <a:cubicBezTo>
                  <a:pt x="1715379" y="69286"/>
                  <a:pt x="1730573" y="105968"/>
                  <a:pt x="1730573" y="144217"/>
                </a:cubicBezTo>
                <a:lnTo>
                  <a:pt x="1730573" y="721069"/>
                </a:lnTo>
                <a:cubicBezTo>
                  <a:pt x="1730573" y="759318"/>
                  <a:pt x="1715379" y="796000"/>
                  <a:pt x="1688333" y="823046"/>
                </a:cubicBezTo>
                <a:cubicBezTo>
                  <a:pt x="1661287" y="850092"/>
                  <a:pt x="1624605" y="865286"/>
                  <a:pt x="1586356" y="865286"/>
                </a:cubicBezTo>
                <a:lnTo>
                  <a:pt x="144217" y="865286"/>
                </a:lnTo>
                <a:cubicBezTo>
                  <a:pt x="105968" y="865286"/>
                  <a:pt x="69286" y="850092"/>
                  <a:pt x="42240" y="823046"/>
                </a:cubicBezTo>
                <a:cubicBezTo>
                  <a:pt x="15194" y="796000"/>
                  <a:pt x="0" y="759318"/>
                  <a:pt x="0" y="721069"/>
                </a:cubicBezTo>
                <a:lnTo>
                  <a:pt x="0" y="144217"/>
                </a:lnTo>
                <a:close/>
              </a:path>
            </a:pathLst>
          </a:custGeom>
          <a:solidFill>
            <a:srgbClr val="00B050"/>
          </a:solidFill>
        </p:spPr>
        <p:style>
          <a:lnRef idx="3">
            <a:schemeClr val="lt1"/>
          </a:lnRef>
          <a:fillRef idx="1">
            <a:schemeClr val="accent3"/>
          </a:fillRef>
          <a:effectRef idx="1">
            <a:schemeClr val="accent3"/>
          </a:effectRef>
          <a:fontRef idx="minor">
            <a:schemeClr val="lt1"/>
          </a:fontRef>
        </p:style>
        <p:txBody>
          <a:bodyPr lIns="114630" tIns="114630" rIns="114630" bIns="114630" spcCol="1270" anchor="ctr"/>
          <a:lstStyle/>
          <a:p>
            <a:pPr algn="ctr" defTabSz="844550">
              <a:lnSpc>
                <a:spcPct val="90000"/>
              </a:lnSpc>
              <a:spcAft>
                <a:spcPct val="35000"/>
              </a:spcAft>
              <a:defRPr/>
            </a:pPr>
            <a:r>
              <a:rPr lang="pt-BR" sz="1900" b="1" dirty="0">
                <a:effectLst>
                  <a:outerShdw blurRad="38100" dist="38100" dir="2700000" algn="tl">
                    <a:srgbClr val="000000">
                      <a:alpha val="43137"/>
                    </a:srgbClr>
                  </a:outerShdw>
                </a:effectLst>
              </a:rPr>
              <a:t>Acomodação</a:t>
            </a:r>
          </a:p>
        </p:txBody>
      </p:sp>
      <p:sp>
        <p:nvSpPr>
          <p:cNvPr id="11" name="Forma livre 13"/>
          <p:cNvSpPr/>
          <p:nvPr/>
        </p:nvSpPr>
        <p:spPr>
          <a:xfrm>
            <a:off x="2209800" y="2667000"/>
            <a:ext cx="1852613" cy="865188"/>
          </a:xfrm>
          <a:custGeom>
            <a:avLst/>
            <a:gdLst>
              <a:gd name="connsiteX0" fmla="*/ 0 w 1730573"/>
              <a:gd name="connsiteY0" fmla="*/ 144217 h 865286"/>
              <a:gd name="connsiteX1" fmla="*/ 42240 w 1730573"/>
              <a:gd name="connsiteY1" fmla="*/ 42240 h 865286"/>
              <a:gd name="connsiteX2" fmla="*/ 144217 w 1730573"/>
              <a:gd name="connsiteY2" fmla="*/ 0 h 865286"/>
              <a:gd name="connsiteX3" fmla="*/ 1586356 w 1730573"/>
              <a:gd name="connsiteY3" fmla="*/ 0 h 865286"/>
              <a:gd name="connsiteX4" fmla="*/ 1688333 w 1730573"/>
              <a:gd name="connsiteY4" fmla="*/ 42240 h 865286"/>
              <a:gd name="connsiteX5" fmla="*/ 1730573 w 1730573"/>
              <a:gd name="connsiteY5" fmla="*/ 144217 h 865286"/>
              <a:gd name="connsiteX6" fmla="*/ 1730573 w 1730573"/>
              <a:gd name="connsiteY6" fmla="*/ 721069 h 865286"/>
              <a:gd name="connsiteX7" fmla="*/ 1688333 w 1730573"/>
              <a:gd name="connsiteY7" fmla="*/ 823046 h 865286"/>
              <a:gd name="connsiteX8" fmla="*/ 1586356 w 1730573"/>
              <a:gd name="connsiteY8" fmla="*/ 865286 h 865286"/>
              <a:gd name="connsiteX9" fmla="*/ 144217 w 1730573"/>
              <a:gd name="connsiteY9" fmla="*/ 865286 h 865286"/>
              <a:gd name="connsiteX10" fmla="*/ 42240 w 1730573"/>
              <a:gd name="connsiteY10" fmla="*/ 823046 h 865286"/>
              <a:gd name="connsiteX11" fmla="*/ 0 w 1730573"/>
              <a:gd name="connsiteY11" fmla="*/ 721069 h 865286"/>
              <a:gd name="connsiteX12" fmla="*/ 0 w 1730573"/>
              <a:gd name="connsiteY12" fmla="*/ 144217 h 86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0573" h="865286">
                <a:moveTo>
                  <a:pt x="0" y="144217"/>
                </a:moveTo>
                <a:cubicBezTo>
                  <a:pt x="0" y="105968"/>
                  <a:pt x="15194" y="69286"/>
                  <a:pt x="42240" y="42240"/>
                </a:cubicBezTo>
                <a:cubicBezTo>
                  <a:pt x="69286" y="15194"/>
                  <a:pt x="105968" y="0"/>
                  <a:pt x="144217" y="0"/>
                </a:cubicBezTo>
                <a:lnTo>
                  <a:pt x="1586356" y="0"/>
                </a:lnTo>
                <a:cubicBezTo>
                  <a:pt x="1624605" y="0"/>
                  <a:pt x="1661287" y="15194"/>
                  <a:pt x="1688333" y="42240"/>
                </a:cubicBezTo>
                <a:cubicBezTo>
                  <a:pt x="1715379" y="69286"/>
                  <a:pt x="1730573" y="105968"/>
                  <a:pt x="1730573" y="144217"/>
                </a:cubicBezTo>
                <a:lnTo>
                  <a:pt x="1730573" y="721069"/>
                </a:lnTo>
                <a:cubicBezTo>
                  <a:pt x="1730573" y="759318"/>
                  <a:pt x="1715379" y="796000"/>
                  <a:pt x="1688333" y="823046"/>
                </a:cubicBezTo>
                <a:cubicBezTo>
                  <a:pt x="1661287" y="850092"/>
                  <a:pt x="1624605" y="865286"/>
                  <a:pt x="1586356" y="865286"/>
                </a:cubicBezTo>
                <a:lnTo>
                  <a:pt x="144217" y="865286"/>
                </a:lnTo>
                <a:cubicBezTo>
                  <a:pt x="105968" y="865286"/>
                  <a:pt x="69286" y="850092"/>
                  <a:pt x="42240" y="823046"/>
                </a:cubicBezTo>
                <a:cubicBezTo>
                  <a:pt x="15194" y="796000"/>
                  <a:pt x="0" y="759318"/>
                  <a:pt x="0" y="721069"/>
                </a:cubicBezTo>
                <a:lnTo>
                  <a:pt x="0" y="144217"/>
                </a:lnTo>
                <a:close/>
              </a:path>
            </a:pathLst>
          </a:custGeom>
          <a:solidFill>
            <a:srgbClr val="00B050"/>
          </a:solidFill>
        </p:spPr>
        <p:style>
          <a:lnRef idx="3">
            <a:schemeClr val="lt1"/>
          </a:lnRef>
          <a:fillRef idx="1">
            <a:schemeClr val="accent3"/>
          </a:fillRef>
          <a:effectRef idx="1">
            <a:schemeClr val="accent3"/>
          </a:effectRef>
          <a:fontRef idx="minor">
            <a:schemeClr val="lt1"/>
          </a:fontRef>
        </p:style>
        <p:txBody>
          <a:bodyPr lIns="114630" tIns="114630" rIns="114630" bIns="114630" spcCol="1270" anchor="ctr"/>
          <a:lstStyle/>
          <a:p>
            <a:pPr algn="ctr" defTabSz="844550">
              <a:lnSpc>
                <a:spcPct val="90000"/>
              </a:lnSpc>
              <a:spcAft>
                <a:spcPct val="35000"/>
              </a:spcAft>
              <a:defRPr/>
            </a:pPr>
            <a:r>
              <a:rPr lang="pt-BR" sz="1900" b="1" dirty="0">
                <a:effectLst>
                  <a:outerShdw blurRad="38100" dist="38100" dir="2700000" algn="tl">
                    <a:srgbClr val="000000">
                      <a:alpha val="43137"/>
                    </a:srgbClr>
                  </a:outerShdw>
                </a:effectLst>
              </a:rPr>
              <a:t>Transformação</a:t>
            </a:r>
          </a:p>
        </p:txBody>
      </p:sp>
    </p:spTree>
    <p:extLst>
      <p:ext uri="{BB962C8B-B14F-4D97-AF65-F5344CB8AC3E}">
        <p14:creationId xmlns:p14="http://schemas.microsoft.com/office/powerpoint/2010/main" xmlns="" val="350146856"/>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arn(in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right)">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Estágios de Desenvolvimento de Equipe</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26</a:t>
            </a:fld>
            <a:endParaRPr lang="en-US" dirty="0"/>
          </a:p>
        </p:txBody>
      </p:sp>
      <p:sp>
        <p:nvSpPr>
          <p:cNvPr id="5" name="Forma livre 6"/>
          <p:cNvSpPr/>
          <p:nvPr/>
        </p:nvSpPr>
        <p:spPr>
          <a:xfrm>
            <a:off x="228600" y="1600200"/>
            <a:ext cx="8610600" cy="4038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3200" b="1" i="1" u="sng" dirty="0" smtClean="0">
                <a:solidFill>
                  <a:srgbClr val="FFFF00"/>
                </a:solidFill>
                <a:effectLst>
                  <a:outerShdw blurRad="38100" dist="38100" dir="2700000" algn="tl">
                    <a:srgbClr val="000000">
                      <a:alpha val="43137"/>
                    </a:srgbClr>
                  </a:outerShdw>
                </a:effectLst>
                <a:cs typeface="Arial" charset="0"/>
              </a:rPr>
              <a:t>FORMAÇÃO</a:t>
            </a:r>
            <a:endParaRPr lang="en-US" sz="3200" b="1" i="1" u="sng" dirty="0">
              <a:solidFill>
                <a:srgbClr val="FFFF00"/>
              </a:solidFill>
              <a:effectLst>
                <a:outerShdw blurRad="38100" dist="38100" dir="2700000" algn="tl">
                  <a:srgbClr val="000000">
                    <a:alpha val="43137"/>
                  </a:srgbClr>
                </a:outerShdw>
              </a:effectLst>
              <a:cs typeface="Arial" charset="0"/>
            </a:endParaRP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Ideias Imprecisas</a:t>
            </a: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Visão Comum Não Desenvolvida</a:t>
            </a: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Comunicação Cautelosa</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Baixo Nível de Confiança</a:t>
            </a: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Ausência de Procedimentos</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Baixa Flexibilidade</a:t>
            </a:r>
            <a:endParaRPr lang="en-US" sz="32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843734978"/>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4000" b="1" i="1" kern="1200" cap="none" spc="50" dirty="0" smtClean="0">
                <a:ln w="11430"/>
                <a:solidFill>
                  <a:srgbClr val="339966"/>
                </a:solidFill>
                <a:effectLst>
                  <a:outerShdw blurRad="76200" dist="63500" dir="2700000" algn="tl" rotWithShape="0">
                    <a:srgbClr val="000000">
                      <a:alpha val="80000"/>
                    </a:srgbClr>
                  </a:outerShdw>
                </a:effectLst>
                <a:latin typeface="+mj-lt"/>
                <a:ea typeface="+mj-ea"/>
                <a:cs typeface="+mj-cs"/>
              </a:rPr>
              <a:t>Estágios de Desenvolvimento de Equipe</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27</a:t>
            </a:fld>
            <a:endParaRPr lang="en-US" dirty="0"/>
          </a:p>
        </p:txBody>
      </p:sp>
      <p:sp>
        <p:nvSpPr>
          <p:cNvPr id="5" name="Forma livre 6"/>
          <p:cNvSpPr/>
          <p:nvPr/>
        </p:nvSpPr>
        <p:spPr>
          <a:xfrm>
            <a:off x="228600" y="1600200"/>
            <a:ext cx="8610600" cy="4038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3200" b="1" i="1" u="sng" dirty="0" smtClean="0">
                <a:solidFill>
                  <a:srgbClr val="FFFF00"/>
                </a:solidFill>
                <a:effectLst>
                  <a:outerShdw blurRad="38100" dist="38100" dir="2700000" algn="tl">
                    <a:srgbClr val="000000">
                      <a:alpha val="43137"/>
                    </a:srgbClr>
                  </a:outerShdw>
                </a:effectLst>
                <a:cs typeface="Arial" charset="0"/>
              </a:rPr>
              <a:t>FORMAÇÃO – DESAFIOS</a:t>
            </a:r>
            <a:endParaRPr lang="en-US" sz="3200" b="1" i="1" u="sng" dirty="0">
              <a:solidFill>
                <a:srgbClr val="FFFF00"/>
              </a:solidFill>
              <a:effectLst>
                <a:outerShdw blurRad="38100" dist="38100" dir="2700000" algn="tl">
                  <a:srgbClr val="000000">
                    <a:alpha val="43137"/>
                  </a:srgbClr>
                </a:outerShdw>
              </a:effectLst>
              <a:cs typeface="Arial" charset="0"/>
            </a:endParaRP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Faça Reuniões Cara-a-Cara</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Defina Papéis e Responsabilidades Claros</a:t>
            </a: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Conheça Cada Membro da Equipe</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Exerça a Liderança e Esteja a Frente do Time</a:t>
            </a:r>
            <a:endParaRPr lang="pt-BR" sz="3200" b="1" i="1" dirty="0" smtClean="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57328625"/>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4000" b="1" i="1" kern="1200" cap="none" spc="50" dirty="0" smtClean="0">
                <a:ln w="11430"/>
                <a:solidFill>
                  <a:srgbClr val="339966"/>
                </a:solidFill>
                <a:effectLst>
                  <a:outerShdw blurRad="76200" dist="63500" dir="2700000" algn="tl" rotWithShape="0">
                    <a:srgbClr val="000000">
                      <a:alpha val="80000"/>
                    </a:srgbClr>
                  </a:outerShdw>
                </a:effectLst>
                <a:latin typeface="+mj-lt"/>
                <a:ea typeface="+mj-ea"/>
                <a:cs typeface="+mj-cs"/>
              </a:rPr>
              <a:t>Estágios de Desenvolvimento de Equipe</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28</a:t>
            </a:fld>
            <a:endParaRPr lang="en-US" dirty="0"/>
          </a:p>
        </p:txBody>
      </p:sp>
      <p:sp>
        <p:nvSpPr>
          <p:cNvPr id="5" name="Forma livre 6"/>
          <p:cNvSpPr/>
          <p:nvPr/>
        </p:nvSpPr>
        <p:spPr>
          <a:xfrm>
            <a:off x="228600" y="1600200"/>
            <a:ext cx="8610600" cy="4038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3200" b="1" i="1" u="sng" dirty="0" smtClean="0">
                <a:solidFill>
                  <a:srgbClr val="FFFF00"/>
                </a:solidFill>
                <a:effectLst>
                  <a:outerShdw blurRad="38100" dist="38100" dir="2700000" algn="tl">
                    <a:srgbClr val="000000">
                      <a:alpha val="43137"/>
                    </a:srgbClr>
                  </a:outerShdw>
                </a:effectLst>
                <a:cs typeface="Arial" charset="0"/>
              </a:rPr>
              <a:t>TUMULTO</a:t>
            </a:r>
            <a:endParaRPr lang="en-US" sz="3200" b="1" i="1" u="sng" dirty="0">
              <a:solidFill>
                <a:srgbClr val="FFFF00"/>
              </a:solidFill>
              <a:effectLst>
                <a:outerShdw blurRad="38100" dist="38100" dir="2700000" algn="tl">
                  <a:srgbClr val="000000">
                    <a:alpha val="43137"/>
                  </a:srgbClr>
                </a:outerShdw>
              </a:effectLst>
              <a:cs typeface="Arial" charset="0"/>
            </a:endParaRP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Ausência de Consenso Sobre a Visão</a:t>
            </a: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Conflitos Sobre Objetivos</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Comunicação Mais Aberta</a:t>
            </a: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Estabelecimento de Práticas</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Tomada de Consciência das Diferenças</a:t>
            </a:r>
            <a:endParaRPr lang="en-US" sz="32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942643034"/>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4000" b="1" i="1" kern="1200" cap="none" spc="50" dirty="0" smtClean="0">
                <a:ln w="11430"/>
                <a:solidFill>
                  <a:srgbClr val="339966"/>
                </a:solidFill>
                <a:effectLst>
                  <a:outerShdw blurRad="76200" dist="63500" dir="2700000" algn="tl" rotWithShape="0">
                    <a:srgbClr val="000000">
                      <a:alpha val="80000"/>
                    </a:srgbClr>
                  </a:outerShdw>
                </a:effectLst>
                <a:latin typeface="+mj-lt"/>
                <a:ea typeface="+mj-ea"/>
                <a:cs typeface="+mj-cs"/>
              </a:rPr>
              <a:t>Estágios de Desenvolvimento de Equipe</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29</a:t>
            </a:fld>
            <a:endParaRPr lang="en-US" dirty="0"/>
          </a:p>
        </p:txBody>
      </p:sp>
      <p:sp>
        <p:nvSpPr>
          <p:cNvPr id="5" name="Forma livre 6"/>
          <p:cNvSpPr/>
          <p:nvPr/>
        </p:nvSpPr>
        <p:spPr>
          <a:xfrm>
            <a:off x="228600" y="1600200"/>
            <a:ext cx="8610600" cy="4038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3200" b="1" i="1" u="sng" dirty="0" smtClean="0">
                <a:solidFill>
                  <a:srgbClr val="FFFF00"/>
                </a:solidFill>
                <a:effectLst>
                  <a:outerShdw blurRad="38100" dist="38100" dir="2700000" algn="tl">
                    <a:srgbClr val="000000">
                      <a:alpha val="43137"/>
                    </a:srgbClr>
                  </a:outerShdw>
                </a:effectLst>
                <a:cs typeface="Arial" charset="0"/>
              </a:rPr>
              <a:t>TUMULTO – DESAFIOS DO GESTOR DE PROJETOS</a:t>
            </a:r>
            <a:endParaRPr lang="en-US" sz="3200" b="1" i="1" u="sng" dirty="0">
              <a:solidFill>
                <a:srgbClr val="FFFF00"/>
              </a:solidFill>
              <a:effectLst>
                <a:outerShdw blurRad="38100" dist="38100" dir="2700000" algn="tl">
                  <a:srgbClr val="000000">
                    <a:alpha val="43137"/>
                  </a:srgbClr>
                </a:outerShdw>
              </a:effectLst>
              <a:cs typeface="Arial" charset="0"/>
            </a:endParaRP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Antecipe Problemas no Projeto</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Falta de Comunicação Entre os Times</a:t>
            </a: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Resolva Conflitos Rapidamente</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Use Técnicas para Resolver Conflitos</a:t>
            </a:r>
            <a:endParaRPr lang="pt-BR" sz="3200" b="1" i="1" dirty="0" smtClean="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92310010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APRESENTAÇÃO</a:t>
            </a:r>
            <a:endParaRPr lang="en-US" dirty="0"/>
          </a:p>
        </p:txBody>
      </p:sp>
      <p:sp>
        <p:nvSpPr>
          <p:cNvPr id="3" name="Content Placeholder 2"/>
          <p:cNvSpPr>
            <a:spLocks noGrp="1"/>
          </p:cNvSpPr>
          <p:nvPr>
            <p:ph sz="quarter" idx="1"/>
          </p:nvPr>
        </p:nvSpPr>
        <p:spPr/>
        <p:txBody>
          <a:bodyPr/>
          <a:lstStyle/>
          <a:p>
            <a:pPr marL="0" indent="0">
              <a:buNone/>
            </a:pPr>
            <a:endParaRPr lang="pt-BR" baseline="0" dirty="0" smtClean="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3</a:t>
            </a:fld>
            <a:endParaRPr lang="en-US" dirty="0"/>
          </a:p>
        </p:txBody>
      </p:sp>
      <p:sp>
        <p:nvSpPr>
          <p:cNvPr id="5" name="Forma livre 6"/>
          <p:cNvSpPr>
            <a:spLocks noChangeArrowheads="1"/>
          </p:cNvSpPr>
          <p:nvPr/>
        </p:nvSpPr>
        <p:spPr bwMode="auto">
          <a:xfrm>
            <a:off x="152400" y="1752600"/>
            <a:ext cx="8686800" cy="3810000"/>
          </a:xfrm>
          <a:custGeom>
            <a:avLst/>
            <a:gdLst>
              <a:gd name="T0" fmla="*/ 0 w 7772400"/>
              <a:gd name="T1" fmla="*/ 518161 h 4567535"/>
              <a:gd name="T2" fmla="*/ 133781 w 7772400"/>
              <a:gd name="T3" fmla="*/ 151766 h 4567535"/>
              <a:gd name="T4" fmla="*/ 456755 w 7772400"/>
              <a:gd name="T5" fmla="*/ 0 h 4567535"/>
              <a:gd name="T6" fmla="*/ 7315644 w 7772400"/>
              <a:gd name="T7" fmla="*/ 0 h 4567535"/>
              <a:gd name="T8" fmla="*/ 7638620 w 7772400"/>
              <a:gd name="T9" fmla="*/ 151767 h 4567535"/>
              <a:gd name="T10" fmla="*/ 7772400 w 7772400"/>
              <a:gd name="T11" fmla="*/ 518162 h 4567535"/>
              <a:gd name="T12" fmla="*/ 7772400 w 7772400"/>
              <a:gd name="T13" fmla="*/ 4663440 h 4567535"/>
              <a:gd name="T14" fmla="*/ 7638620 w 7772400"/>
              <a:gd name="T15" fmla="*/ 5029834 h 4567535"/>
              <a:gd name="T16" fmla="*/ 7315644 w 7772400"/>
              <a:gd name="T17" fmla="*/ 5181600 h 4567535"/>
              <a:gd name="T18" fmla="*/ 456754 w 7772400"/>
              <a:gd name="T19" fmla="*/ 5181600 h 4567535"/>
              <a:gd name="T20" fmla="*/ 133780 w 7772400"/>
              <a:gd name="T21" fmla="*/ 5029834 h 4567535"/>
              <a:gd name="T22" fmla="*/ 0 w 7772400"/>
              <a:gd name="T23" fmla="*/ 4663440 h 4567535"/>
              <a:gd name="T24" fmla="*/ 0 w 7772400"/>
              <a:gd name="T25" fmla="*/ 518161 h 45675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772400"/>
              <a:gd name="T40" fmla="*/ 0 h 4567535"/>
              <a:gd name="T41" fmla="*/ 7772400 w 7772400"/>
              <a:gd name="T42" fmla="*/ 4567535 h 456753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772400" h="4567535">
                <a:moveTo>
                  <a:pt x="0" y="456754"/>
                </a:moveTo>
                <a:cubicBezTo>
                  <a:pt x="0" y="335615"/>
                  <a:pt x="48122" y="219438"/>
                  <a:pt x="133781" y="133780"/>
                </a:cubicBezTo>
                <a:cubicBezTo>
                  <a:pt x="219439" y="48122"/>
                  <a:pt x="335616" y="0"/>
                  <a:pt x="456755" y="0"/>
                </a:cubicBezTo>
                <a:lnTo>
                  <a:pt x="7315646" y="0"/>
                </a:lnTo>
                <a:cubicBezTo>
                  <a:pt x="7436785" y="0"/>
                  <a:pt x="7552962" y="48122"/>
                  <a:pt x="7638620" y="133781"/>
                </a:cubicBezTo>
                <a:cubicBezTo>
                  <a:pt x="7724278" y="219439"/>
                  <a:pt x="7772400" y="335616"/>
                  <a:pt x="7772400" y="456755"/>
                </a:cubicBezTo>
                <a:lnTo>
                  <a:pt x="7772400" y="4110781"/>
                </a:lnTo>
                <a:cubicBezTo>
                  <a:pt x="7772400" y="4231920"/>
                  <a:pt x="7724278" y="4348097"/>
                  <a:pt x="7638620" y="4433755"/>
                </a:cubicBezTo>
                <a:cubicBezTo>
                  <a:pt x="7552962" y="4519413"/>
                  <a:pt x="7436785" y="4567535"/>
                  <a:pt x="7315646" y="4567535"/>
                </a:cubicBezTo>
                <a:lnTo>
                  <a:pt x="456754" y="4567535"/>
                </a:lnTo>
                <a:cubicBezTo>
                  <a:pt x="335615" y="4567535"/>
                  <a:pt x="219438" y="4519413"/>
                  <a:pt x="133780" y="4433755"/>
                </a:cubicBezTo>
                <a:cubicBezTo>
                  <a:pt x="48122" y="4348097"/>
                  <a:pt x="0" y="4231920"/>
                  <a:pt x="0" y="4110781"/>
                </a:cubicBezTo>
                <a:lnTo>
                  <a:pt x="0" y="456754"/>
                </a:lnTo>
                <a:close/>
              </a:path>
            </a:pathLst>
          </a:custGeom>
          <a:solidFill>
            <a:srgbClr val="00B0F0">
              <a:alpha val="50196"/>
            </a:srgbClr>
          </a:solidFill>
          <a:ln/>
          <a:extLst/>
        </p:spPr>
        <p:style>
          <a:lnRef idx="3">
            <a:schemeClr val="lt1"/>
          </a:lnRef>
          <a:fillRef idx="1">
            <a:schemeClr val="accent6"/>
          </a:fillRef>
          <a:effectRef idx="1">
            <a:schemeClr val="accent6"/>
          </a:effectRef>
          <a:fontRef idx="minor">
            <a:schemeClr val="lt1"/>
          </a:fontRef>
        </p:style>
        <p:txBody>
          <a:bodyPr lIns="603225" tIns="333248" rIns="603225" bIns="170688"/>
          <a:lstStyle/>
          <a:p>
            <a:pPr lvl="4" indent="-457200" defTabSz="1066800">
              <a:buFont typeface="Arial" pitchFamily="34" charset="0"/>
              <a:buChar char="•"/>
            </a:pPr>
            <a:endParaRPr lang="pt-BR" sz="3200" b="1" dirty="0" smtClean="0">
              <a:solidFill>
                <a:srgbClr val="FFFF00"/>
              </a:solidFill>
              <a:effectLst>
                <a:outerShdw blurRad="38100" dist="38100" dir="2700000" algn="tl">
                  <a:srgbClr val="000000">
                    <a:alpha val="43137"/>
                  </a:srgbClr>
                </a:outerShdw>
              </a:effectLst>
              <a:latin typeface="+mn-lt"/>
            </a:endParaRPr>
          </a:p>
          <a:p>
            <a:pPr lvl="4" indent="-457200" defTabSz="10668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latin typeface="+mn-lt"/>
              </a:rPr>
              <a:t>Nome</a:t>
            </a:r>
            <a:endParaRPr lang="en-US" sz="3200" b="1" dirty="0">
              <a:solidFill>
                <a:srgbClr val="FFFF00"/>
              </a:solidFill>
              <a:effectLst>
                <a:outerShdw blurRad="38100" dist="38100" dir="2700000" algn="tl">
                  <a:srgbClr val="000000">
                    <a:alpha val="43137"/>
                  </a:srgbClr>
                </a:outerShdw>
              </a:effectLst>
              <a:latin typeface="+mn-lt"/>
            </a:endParaRPr>
          </a:p>
          <a:p>
            <a:pPr lvl="4" indent="-457200" defTabSz="1066800">
              <a:buFont typeface="Arial" pitchFamily="34" charset="0"/>
              <a:buChar char="•"/>
            </a:pPr>
            <a:r>
              <a:rPr lang="pt-BR" sz="3200" b="1" dirty="0">
                <a:solidFill>
                  <a:srgbClr val="FFFF00"/>
                </a:solidFill>
                <a:effectLst>
                  <a:outerShdw blurRad="38100" dist="38100" dir="2700000" algn="tl">
                    <a:srgbClr val="000000">
                      <a:alpha val="43137"/>
                    </a:srgbClr>
                  </a:outerShdw>
                </a:effectLst>
                <a:latin typeface="+mn-lt"/>
              </a:rPr>
              <a:t>Empresa</a:t>
            </a:r>
            <a:endParaRPr lang="en-US" sz="3200" b="1" dirty="0">
              <a:solidFill>
                <a:srgbClr val="FFFF00"/>
              </a:solidFill>
              <a:effectLst>
                <a:outerShdw blurRad="38100" dist="38100" dir="2700000" algn="tl">
                  <a:srgbClr val="000000">
                    <a:alpha val="43137"/>
                  </a:srgbClr>
                </a:outerShdw>
              </a:effectLst>
              <a:latin typeface="+mn-lt"/>
            </a:endParaRPr>
          </a:p>
          <a:p>
            <a:pPr lvl="4" indent="-457200" defTabSz="1066800">
              <a:buFont typeface="Arial" pitchFamily="34" charset="0"/>
              <a:buChar char="•"/>
            </a:pPr>
            <a:r>
              <a:rPr lang="pt-BR" sz="3200" b="1" dirty="0">
                <a:solidFill>
                  <a:srgbClr val="FFFF00"/>
                </a:solidFill>
                <a:effectLst>
                  <a:outerShdw blurRad="38100" dist="38100" dir="2700000" algn="tl">
                    <a:srgbClr val="000000">
                      <a:alpha val="43137"/>
                    </a:srgbClr>
                  </a:outerShdw>
                </a:effectLst>
                <a:latin typeface="+mn-lt"/>
              </a:rPr>
              <a:t>Qual a sua experiência?</a:t>
            </a:r>
            <a:endParaRPr lang="en-US" sz="3200" b="1" dirty="0">
              <a:solidFill>
                <a:srgbClr val="FFFF00"/>
              </a:solidFill>
              <a:effectLst>
                <a:outerShdw blurRad="38100" dist="38100" dir="2700000" algn="tl">
                  <a:srgbClr val="000000">
                    <a:alpha val="43137"/>
                  </a:srgbClr>
                </a:outerShdw>
              </a:effectLst>
              <a:latin typeface="+mn-lt"/>
            </a:endParaRPr>
          </a:p>
          <a:p>
            <a:pPr lvl="4" indent="-457200" defTabSz="1066800">
              <a:buFont typeface="Arial" pitchFamily="34" charset="0"/>
              <a:buChar char="•"/>
            </a:pPr>
            <a:r>
              <a:rPr lang="pt-BR" sz="3200" b="1" dirty="0">
                <a:solidFill>
                  <a:srgbClr val="FFFF00"/>
                </a:solidFill>
                <a:effectLst>
                  <a:outerShdw blurRad="38100" dist="38100" dir="2700000" algn="tl">
                    <a:srgbClr val="000000">
                      <a:alpha val="43137"/>
                    </a:srgbClr>
                  </a:outerShdw>
                </a:effectLst>
                <a:latin typeface="+mn-lt"/>
              </a:rPr>
              <a:t>O que espera desta matéria para lhe ajudar </a:t>
            </a:r>
            <a:r>
              <a:rPr lang="pt-BR" sz="3200" b="1" dirty="0" smtClean="0">
                <a:solidFill>
                  <a:srgbClr val="FFFF00"/>
                </a:solidFill>
                <a:effectLst>
                  <a:outerShdw blurRad="38100" dist="38100" dir="2700000" algn="tl">
                    <a:srgbClr val="000000">
                      <a:alpha val="43137"/>
                    </a:srgbClr>
                  </a:outerShdw>
                </a:effectLst>
                <a:latin typeface="+mn-lt"/>
              </a:rPr>
              <a:t>profissionalmente</a:t>
            </a:r>
            <a:r>
              <a:rPr lang="pt-BR" sz="3200" b="1" dirty="0">
                <a:solidFill>
                  <a:srgbClr val="FFFF00"/>
                </a:solidFill>
                <a:effectLst>
                  <a:outerShdw blurRad="38100" dist="38100" dir="2700000" algn="tl">
                    <a:srgbClr val="000000">
                      <a:alpha val="43137"/>
                    </a:srgbClr>
                  </a:outerShdw>
                </a:effectLst>
                <a:latin typeface="+mn-lt"/>
              </a:rPr>
              <a:t>?</a:t>
            </a:r>
            <a:endParaRPr lang="en-US" sz="3200" b="1" dirty="0">
              <a:solidFill>
                <a:srgbClr val="FFFF00"/>
              </a:solidFill>
              <a:effectLst>
                <a:outerShdw blurRad="38100" dist="38100" dir="2700000" algn="tl">
                  <a:srgbClr val="000000">
                    <a:alpha val="43137"/>
                  </a:srgbClr>
                </a:outerShdw>
              </a:effectLst>
              <a:latin typeface="+mn-lt"/>
            </a:endParaRPr>
          </a:p>
        </p:txBody>
      </p:sp>
      <p:pic>
        <p:nvPicPr>
          <p:cNvPr id="6" name="Picture 6" descr="bigstockphoto_Business_Man_In_Black_Suit_640491"/>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25400" y="1905000"/>
            <a:ext cx="2336800" cy="350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454596735"/>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4000" b="1" i="1" kern="1200" cap="none" spc="50" dirty="0" smtClean="0">
                <a:ln w="11430"/>
                <a:solidFill>
                  <a:srgbClr val="339966"/>
                </a:solidFill>
                <a:effectLst>
                  <a:outerShdw blurRad="76200" dist="63500" dir="2700000" algn="tl" rotWithShape="0">
                    <a:srgbClr val="000000">
                      <a:alpha val="80000"/>
                    </a:srgbClr>
                  </a:outerShdw>
                </a:effectLst>
                <a:latin typeface="+mj-lt"/>
                <a:ea typeface="+mj-ea"/>
                <a:cs typeface="+mj-cs"/>
              </a:rPr>
              <a:t>Estágios de Desenvolvimento de Equipe</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30</a:t>
            </a:fld>
            <a:endParaRPr lang="en-US" dirty="0"/>
          </a:p>
        </p:txBody>
      </p:sp>
      <p:sp>
        <p:nvSpPr>
          <p:cNvPr id="5" name="Forma livre 6"/>
          <p:cNvSpPr/>
          <p:nvPr/>
        </p:nvSpPr>
        <p:spPr>
          <a:xfrm>
            <a:off x="228600" y="1600200"/>
            <a:ext cx="8610600" cy="4038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3200" b="1" i="1" u="sng" dirty="0" smtClean="0">
                <a:solidFill>
                  <a:srgbClr val="FFFF00"/>
                </a:solidFill>
                <a:effectLst>
                  <a:outerShdw blurRad="38100" dist="38100" dir="2700000" algn="tl">
                    <a:srgbClr val="000000">
                      <a:alpha val="43137"/>
                    </a:srgbClr>
                  </a:outerShdw>
                </a:effectLst>
                <a:cs typeface="Arial" charset="0"/>
              </a:rPr>
              <a:t>NORMALIDADE</a:t>
            </a:r>
            <a:endParaRPr lang="en-US" sz="3200" b="1" i="1" u="sng" dirty="0">
              <a:solidFill>
                <a:srgbClr val="FFFF00"/>
              </a:solidFill>
              <a:effectLst>
                <a:outerShdw blurRad="38100" dist="38100" dir="2700000" algn="tl">
                  <a:srgbClr val="000000">
                    <a:alpha val="43137"/>
                  </a:srgbClr>
                </a:outerShdw>
              </a:effectLst>
              <a:cs typeface="Arial" charset="0"/>
            </a:endParaRP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Consenso Sobre uma Visão</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Comunicação Aberta</a:t>
            </a: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Clarificação dos Objetivos</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Fortalecimento da Confiança</a:t>
            </a: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Aceitação das Lideranças</a:t>
            </a:r>
            <a:endParaRPr lang="en-US" sz="32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530176004"/>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4000" b="1" i="1" kern="1200" cap="none" spc="50" dirty="0" smtClean="0">
                <a:ln w="11430"/>
                <a:solidFill>
                  <a:srgbClr val="339966"/>
                </a:solidFill>
                <a:effectLst>
                  <a:outerShdw blurRad="76200" dist="63500" dir="2700000" algn="tl" rotWithShape="0">
                    <a:srgbClr val="000000">
                      <a:alpha val="80000"/>
                    </a:srgbClr>
                  </a:outerShdw>
                </a:effectLst>
                <a:latin typeface="+mj-lt"/>
                <a:ea typeface="+mj-ea"/>
                <a:cs typeface="+mj-cs"/>
              </a:rPr>
              <a:t>Estágios de Desenvolvimento de Equipe</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31</a:t>
            </a:fld>
            <a:endParaRPr lang="en-US" dirty="0"/>
          </a:p>
        </p:txBody>
      </p:sp>
      <p:sp>
        <p:nvSpPr>
          <p:cNvPr id="5" name="Forma livre 6"/>
          <p:cNvSpPr/>
          <p:nvPr/>
        </p:nvSpPr>
        <p:spPr>
          <a:xfrm>
            <a:off x="228600" y="1600200"/>
            <a:ext cx="8610600" cy="4038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3200" b="1" i="1" u="sng" dirty="0" smtClean="0">
                <a:solidFill>
                  <a:srgbClr val="FFFF00"/>
                </a:solidFill>
                <a:effectLst>
                  <a:outerShdw blurRad="38100" dist="38100" dir="2700000" algn="tl">
                    <a:srgbClr val="000000">
                      <a:alpha val="43137"/>
                    </a:srgbClr>
                  </a:outerShdw>
                </a:effectLst>
                <a:cs typeface="Arial" charset="0"/>
              </a:rPr>
              <a:t>NORMALIDADE – DESAFIOS DO GESTOR DE PROJETOS</a:t>
            </a:r>
            <a:endParaRPr lang="en-US" sz="3200" b="1" i="1" u="sng" dirty="0">
              <a:solidFill>
                <a:srgbClr val="FFFF00"/>
              </a:solidFill>
              <a:effectLst>
                <a:outerShdw blurRad="38100" dist="38100" dir="2700000" algn="tl">
                  <a:srgbClr val="000000">
                    <a:alpha val="43137"/>
                  </a:srgbClr>
                </a:outerShdw>
              </a:effectLst>
              <a:cs typeface="Arial" charset="0"/>
            </a:endParaRP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Dê Feedback Para o Indivíduo e Para o Time</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Delegue Mais Responsabilidades Para os Membros da Equipe</a:t>
            </a: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Estabeleça um Ritmo no Projeto</a:t>
            </a:r>
            <a:endParaRPr lang="en-US" sz="32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198147313"/>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4000" b="1" i="1" kern="1200" cap="none" spc="50" dirty="0" smtClean="0">
                <a:ln w="11430"/>
                <a:solidFill>
                  <a:srgbClr val="339966"/>
                </a:solidFill>
                <a:effectLst>
                  <a:outerShdw blurRad="76200" dist="63500" dir="2700000" algn="tl" rotWithShape="0">
                    <a:srgbClr val="000000">
                      <a:alpha val="80000"/>
                    </a:srgbClr>
                  </a:outerShdw>
                </a:effectLst>
                <a:latin typeface="+mj-lt"/>
                <a:ea typeface="+mj-ea"/>
                <a:cs typeface="+mj-cs"/>
              </a:rPr>
              <a:t>Estágios de Desenvolvimento de Equipe</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32</a:t>
            </a:fld>
            <a:endParaRPr lang="en-US" dirty="0"/>
          </a:p>
        </p:txBody>
      </p:sp>
      <p:sp>
        <p:nvSpPr>
          <p:cNvPr id="5" name="Forma livre 6"/>
          <p:cNvSpPr/>
          <p:nvPr/>
        </p:nvSpPr>
        <p:spPr>
          <a:xfrm>
            <a:off x="228600" y="1600200"/>
            <a:ext cx="8610600" cy="4038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3200" b="1" i="1" u="sng" dirty="0" smtClean="0">
                <a:solidFill>
                  <a:srgbClr val="FFFF00"/>
                </a:solidFill>
                <a:effectLst>
                  <a:outerShdw blurRad="38100" dist="38100" dir="2700000" algn="tl">
                    <a:srgbClr val="000000">
                      <a:alpha val="43137"/>
                    </a:srgbClr>
                  </a:outerShdw>
                </a:effectLst>
                <a:cs typeface="Arial" charset="0"/>
              </a:rPr>
              <a:t>DESEMPENHO</a:t>
            </a:r>
            <a:endParaRPr lang="en-US" sz="3200" b="1" i="1" u="sng" dirty="0">
              <a:solidFill>
                <a:srgbClr val="FFFF00"/>
              </a:solidFill>
              <a:effectLst>
                <a:outerShdw blurRad="38100" dist="38100" dir="2700000" algn="tl">
                  <a:srgbClr val="000000">
                    <a:alpha val="43137"/>
                  </a:srgbClr>
                </a:outerShdw>
              </a:effectLst>
              <a:cs typeface="Arial" charset="0"/>
            </a:endParaRP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Senso de Propósito</a:t>
            </a: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Comunicação Aberta</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Confiança e Respeito Mútuo</a:t>
            </a: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Liderança Compartilhada</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Procedimento de Trabalho Eficazes</a:t>
            </a: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Aprendizagem Contínua</a:t>
            </a:r>
            <a:endParaRPr lang="en-US" sz="32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41337253"/>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4000" b="1" i="1" kern="1200" cap="none" spc="50" dirty="0" smtClean="0">
                <a:ln w="11430"/>
                <a:solidFill>
                  <a:srgbClr val="339966"/>
                </a:solidFill>
                <a:effectLst>
                  <a:outerShdw blurRad="76200" dist="63500" dir="2700000" algn="tl" rotWithShape="0">
                    <a:srgbClr val="000000">
                      <a:alpha val="80000"/>
                    </a:srgbClr>
                  </a:outerShdw>
                </a:effectLst>
                <a:latin typeface="+mj-lt"/>
                <a:ea typeface="+mj-ea"/>
                <a:cs typeface="+mj-cs"/>
              </a:rPr>
              <a:t>Estágios de Desenvolvimento de Equipe</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33</a:t>
            </a:fld>
            <a:endParaRPr lang="en-US" dirty="0"/>
          </a:p>
        </p:txBody>
      </p:sp>
      <p:sp>
        <p:nvSpPr>
          <p:cNvPr id="5" name="Forma livre 6"/>
          <p:cNvSpPr/>
          <p:nvPr/>
        </p:nvSpPr>
        <p:spPr>
          <a:xfrm>
            <a:off x="228600" y="1600200"/>
            <a:ext cx="8610600" cy="4038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3200" b="1" i="1" u="sng" dirty="0" smtClean="0">
                <a:solidFill>
                  <a:srgbClr val="FFFF00"/>
                </a:solidFill>
                <a:effectLst>
                  <a:outerShdw blurRad="38100" dist="38100" dir="2700000" algn="tl">
                    <a:srgbClr val="000000">
                      <a:alpha val="43137"/>
                    </a:srgbClr>
                  </a:outerShdw>
                </a:effectLst>
                <a:cs typeface="Arial" charset="0"/>
              </a:rPr>
              <a:t>DESEMPENHO – DESAFIOS DO GESTOR DE PROJETOS</a:t>
            </a:r>
            <a:endParaRPr lang="en-US" sz="3200" b="1" i="1" u="sng" dirty="0">
              <a:solidFill>
                <a:srgbClr val="FFFF00"/>
              </a:solidFill>
              <a:effectLst>
                <a:outerShdw blurRad="38100" dist="38100" dir="2700000" algn="tl">
                  <a:srgbClr val="000000">
                    <a:alpha val="43137"/>
                  </a:srgbClr>
                </a:outerShdw>
              </a:effectLst>
              <a:cs typeface="Arial" charset="0"/>
            </a:endParaRP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Mantenha o Ritmo no Projeto Estabelecido no Estágio Anterior</a:t>
            </a: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Encoraje o Bom Comportamento</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Enfatize Elogios</a:t>
            </a: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Corrija Problemas de Performance</a:t>
            </a:r>
            <a:endParaRPr lang="en-US" sz="32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64639095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4000" b="1" i="1" kern="1200" cap="none" spc="50" dirty="0" smtClean="0">
                <a:ln w="11430"/>
                <a:solidFill>
                  <a:srgbClr val="339966"/>
                </a:solidFill>
                <a:effectLst>
                  <a:outerShdw blurRad="76200" dist="63500" dir="2700000" algn="tl" rotWithShape="0">
                    <a:srgbClr val="000000">
                      <a:alpha val="80000"/>
                    </a:srgbClr>
                  </a:outerShdw>
                </a:effectLst>
                <a:latin typeface="+mj-lt"/>
                <a:ea typeface="+mj-ea"/>
                <a:cs typeface="+mj-cs"/>
              </a:rPr>
              <a:t>Estágios de Desenvolvimento de Equipe</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34</a:t>
            </a:fld>
            <a:endParaRPr lang="en-US" dirty="0"/>
          </a:p>
        </p:txBody>
      </p:sp>
      <p:sp>
        <p:nvSpPr>
          <p:cNvPr id="6" name="Forma livre 6"/>
          <p:cNvSpPr/>
          <p:nvPr/>
        </p:nvSpPr>
        <p:spPr>
          <a:xfrm>
            <a:off x="228600" y="1600200"/>
            <a:ext cx="8610600" cy="41910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3200" b="1" i="1" u="sng" dirty="0" smtClean="0">
                <a:solidFill>
                  <a:srgbClr val="FFFF00"/>
                </a:solidFill>
                <a:effectLst>
                  <a:outerShdw blurRad="38100" dist="38100" dir="2700000" algn="tl">
                    <a:srgbClr val="000000">
                      <a:alpha val="43137"/>
                    </a:srgbClr>
                  </a:outerShdw>
                </a:effectLst>
                <a:cs typeface="Arial" charset="0"/>
              </a:rPr>
              <a:t>ACOMODAÇÃO</a:t>
            </a:r>
            <a:endParaRPr lang="en-US" sz="3200" b="1" i="1" u="sng" dirty="0">
              <a:solidFill>
                <a:srgbClr val="FFFF00"/>
              </a:solidFill>
              <a:effectLst>
                <a:outerShdw blurRad="38100" dist="38100" dir="2700000" algn="tl">
                  <a:srgbClr val="000000">
                    <a:alpha val="43137"/>
                  </a:srgbClr>
                </a:outerShdw>
              </a:effectLst>
              <a:cs typeface="Arial" charset="0"/>
            </a:endParaRP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Enfraquecimento do Propósito</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Menor Motivação Pela Visão</a:t>
            </a: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Auto-Confiança Exagerada (Arrogância)</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Choque de Lideranças</a:t>
            </a: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Acirramento das Diferenças</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Acomodação</a:t>
            </a:r>
            <a:endParaRPr lang="en-US" sz="32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243858694"/>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4000" b="1" i="1" kern="1200" cap="none" spc="50" dirty="0" smtClean="0">
                <a:ln w="11430"/>
                <a:solidFill>
                  <a:srgbClr val="339966"/>
                </a:solidFill>
                <a:effectLst>
                  <a:outerShdw blurRad="76200" dist="63500" dir="2700000" algn="tl" rotWithShape="0">
                    <a:srgbClr val="000000">
                      <a:alpha val="80000"/>
                    </a:srgbClr>
                  </a:outerShdw>
                </a:effectLst>
                <a:latin typeface="+mj-lt"/>
                <a:ea typeface="+mj-ea"/>
                <a:cs typeface="+mj-cs"/>
              </a:rPr>
              <a:t>Estágios de Desenvolvimento de Equipe</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35</a:t>
            </a:fld>
            <a:endParaRPr lang="en-US" dirty="0"/>
          </a:p>
        </p:txBody>
      </p:sp>
      <p:sp>
        <p:nvSpPr>
          <p:cNvPr id="5" name="Forma livre 6"/>
          <p:cNvSpPr/>
          <p:nvPr/>
        </p:nvSpPr>
        <p:spPr>
          <a:xfrm>
            <a:off x="228600" y="1600200"/>
            <a:ext cx="8610600" cy="4038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3200" b="1" i="1" u="sng" dirty="0" smtClean="0">
                <a:solidFill>
                  <a:srgbClr val="FFFF00"/>
                </a:solidFill>
                <a:effectLst>
                  <a:outerShdw blurRad="38100" dist="38100" dir="2700000" algn="tl">
                    <a:srgbClr val="000000">
                      <a:alpha val="43137"/>
                    </a:srgbClr>
                  </a:outerShdw>
                </a:effectLst>
                <a:cs typeface="Arial" charset="0"/>
              </a:rPr>
              <a:t>TRANSFORMAÇÃO</a:t>
            </a:r>
            <a:endParaRPr lang="en-US" sz="3200" b="1" i="1" u="sng" dirty="0">
              <a:solidFill>
                <a:srgbClr val="FFFF00"/>
              </a:solidFill>
              <a:effectLst>
                <a:outerShdw blurRad="38100" dist="38100" dir="2700000" algn="tl">
                  <a:srgbClr val="000000">
                    <a:alpha val="43137"/>
                  </a:srgbClr>
                </a:outerShdw>
              </a:effectLst>
              <a:cs typeface="Arial" charset="0"/>
            </a:endParaRP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Mudança no Propósito</a:t>
            </a: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Recuperação da Auto-Estima</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Desenvolvimento das Novas Lideranças</a:t>
            </a: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Renovação da Equipe</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Rediscussão dos Procedimentos</a:t>
            </a:r>
            <a:endParaRPr lang="en-US" sz="32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085553489"/>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z="4000" b="1" i="1" kern="1200" cap="none" spc="50" dirty="0" smtClean="0">
                <a:ln w="11430"/>
                <a:solidFill>
                  <a:srgbClr val="339966"/>
                </a:solidFill>
                <a:effectLst>
                  <a:outerShdw blurRad="76200" dist="63500" dir="2700000" algn="tl" rotWithShape="0">
                    <a:srgbClr val="000000">
                      <a:alpha val="80000"/>
                    </a:srgbClr>
                  </a:outerShdw>
                </a:effectLst>
                <a:latin typeface="+mj-lt"/>
                <a:ea typeface="+mj-ea"/>
                <a:cs typeface="+mj-cs"/>
              </a:rPr>
              <a:t>Estágios de Desenvolvimento de Equipe</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36</a:t>
            </a:fld>
            <a:endParaRPr lang="en-US" dirty="0"/>
          </a:p>
        </p:txBody>
      </p:sp>
      <p:sp>
        <p:nvSpPr>
          <p:cNvPr id="5" name="Forma livre 6"/>
          <p:cNvSpPr/>
          <p:nvPr/>
        </p:nvSpPr>
        <p:spPr>
          <a:xfrm>
            <a:off x="228600" y="1447800"/>
            <a:ext cx="8610600" cy="46482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3200" b="1" i="1" u="sng" dirty="0" smtClean="0">
                <a:solidFill>
                  <a:srgbClr val="FFFF00"/>
                </a:solidFill>
                <a:effectLst>
                  <a:outerShdw blurRad="38100" dist="38100" dir="2700000" algn="tl">
                    <a:srgbClr val="000000">
                      <a:alpha val="43137"/>
                    </a:srgbClr>
                  </a:outerShdw>
                </a:effectLst>
                <a:cs typeface="Arial" charset="0"/>
              </a:rPr>
              <a:t>TRANSFORMAÇÃO – DESAFIOS DO GESTOR DE PROJETOS</a:t>
            </a:r>
            <a:endParaRPr lang="en-US" sz="3200" b="1" i="1" u="sng" dirty="0">
              <a:solidFill>
                <a:srgbClr val="FFFF00"/>
              </a:solidFill>
              <a:effectLst>
                <a:outerShdw blurRad="38100" dist="38100" dir="2700000" algn="tl">
                  <a:srgbClr val="000000">
                    <a:alpha val="43137"/>
                  </a:srgbClr>
                </a:outerShdw>
              </a:effectLst>
              <a:cs typeface="Arial" charset="0"/>
            </a:endParaRP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Reconheça e Agradeça os Indivíduos e a Equipe</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Dê Feedback para os Gerentes dos Profissionais</a:t>
            </a: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Feche o Projeto com o Patrocinador</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Ajude os Membros da Equipe no Próximo Desafio</a:t>
            </a:r>
            <a:endParaRPr lang="en-US" sz="32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511121263"/>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RELEVÂNCIA DO LÍDER</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37</a:t>
            </a:fld>
            <a:endParaRPr lang="en-US" dirty="0"/>
          </a:p>
        </p:txBody>
      </p:sp>
      <p:sp>
        <p:nvSpPr>
          <p:cNvPr id="5" name="Forma livre 6"/>
          <p:cNvSpPr/>
          <p:nvPr/>
        </p:nvSpPr>
        <p:spPr>
          <a:xfrm>
            <a:off x="152400" y="1143000"/>
            <a:ext cx="8839200" cy="5181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3200" b="1" i="1" u="sng" dirty="0" smtClean="0">
                <a:solidFill>
                  <a:srgbClr val="FFFF00"/>
                </a:solidFill>
                <a:effectLst>
                  <a:outerShdw blurRad="38100" dist="38100" dir="2700000" algn="tl">
                    <a:srgbClr val="000000">
                      <a:alpha val="43137"/>
                    </a:srgbClr>
                  </a:outerShdw>
                </a:effectLst>
                <a:cs typeface="Arial" charset="0"/>
              </a:rPr>
              <a:t>TRANSFORMAÇÃO - DESAFIOS DO GESTOR DE PROJETOS</a:t>
            </a:r>
            <a:endParaRPr lang="en-US" sz="3200" b="1" i="1" u="sng" dirty="0">
              <a:solidFill>
                <a:srgbClr val="FFFF00"/>
              </a:solidFill>
              <a:effectLst>
                <a:outerShdw blurRad="38100" dist="38100" dir="2700000" algn="tl">
                  <a:srgbClr val="000000">
                    <a:alpha val="43137"/>
                  </a:srgbClr>
                </a:outerShdw>
              </a:effectLst>
              <a:cs typeface="Arial" charset="0"/>
            </a:endParaRPr>
          </a:p>
          <a:p>
            <a:endParaRPr lang="pt-BR" sz="1600" b="1" dirty="0" smtClean="0">
              <a:solidFill>
                <a:srgbClr val="FFFF00"/>
              </a:solidFill>
              <a:effectLst>
                <a:outerShdw blurRad="38100" dist="38100" dir="2700000" algn="tl">
                  <a:srgbClr val="000000">
                    <a:alpha val="43137"/>
                  </a:srgbClr>
                </a:outerShdw>
              </a:effectLst>
            </a:endParaRPr>
          </a:p>
          <a:p>
            <a:r>
              <a:rPr lang="pt-BR" sz="1800" b="1" dirty="0" smtClean="0">
                <a:solidFill>
                  <a:srgbClr val="FFFF00"/>
                </a:solidFill>
                <a:effectLst>
                  <a:outerShdw blurRad="38100" dist="38100" dir="2700000" algn="tl">
                    <a:srgbClr val="000000">
                      <a:alpha val="43137"/>
                    </a:srgbClr>
                  </a:outerShdw>
                </a:effectLst>
              </a:rPr>
              <a:t>Certamente</a:t>
            </a:r>
            <a:r>
              <a:rPr lang="pt-BR" sz="1800" b="1" dirty="0">
                <a:solidFill>
                  <a:srgbClr val="FFFF00"/>
                </a:solidFill>
                <a:effectLst>
                  <a:outerShdw blurRad="38100" dist="38100" dir="2700000" algn="tl">
                    <a:srgbClr val="000000">
                      <a:alpha val="43137"/>
                    </a:srgbClr>
                  </a:outerShdw>
                </a:effectLst>
              </a:rPr>
              <a:t>, para que encontremos o significado em um coletivo, é necessário reunir as informações e as redes individuais de associações que lhes dão um significado. Daí a relevância da comunicação, da discussão grupal, do viver com outras pessoas, do cruzar com suas histórias de vida.</a:t>
            </a:r>
          </a:p>
          <a:p>
            <a:endParaRPr lang="pt-BR" sz="1800" b="1" dirty="0">
              <a:solidFill>
                <a:srgbClr val="FFFF00"/>
              </a:solidFill>
              <a:effectLst>
                <a:outerShdw blurRad="38100" dist="38100" dir="2700000" algn="tl">
                  <a:srgbClr val="000000">
                    <a:alpha val="43137"/>
                  </a:srgbClr>
                </a:outerShdw>
              </a:effectLst>
            </a:endParaRPr>
          </a:p>
          <a:p>
            <a:r>
              <a:rPr lang="pt-BR" sz="1800" b="1" dirty="0">
                <a:solidFill>
                  <a:srgbClr val="FFFF00"/>
                </a:solidFill>
                <a:effectLst>
                  <a:outerShdw blurRad="38100" dist="38100" dir="2700000" algn="tl">
                    <a:srgbClr val="000000">
                      <a:alpha val="43137"/>
                    </a:srgbClr>
                  </a:outerShdw>
                </a:effectLst>
              </a:rPr>
              <a:t>É aí que a atuação do líder se torna relevante. Seu papel é o de facilitador e instigador da discussão grupal, aquela capaz de trocar informações sobre as redes individuais, provocar a equipe para clarificar suas posições, instigar a empatia, monitorar as possibilidades que existem apesar das diferenças e reorientar tais possibilidades.</a:t>
            </a:r>
          </a:p>
          <a:p>
            <a:endParaRPr lang="pt-BR" sz="1800" b="1" dirty="0">
              <a:solidFill>
                <a:srgbClr val="FFFF00"/>
              </a:solidFill>
              <a:effectLst>
                <a:outerShdw blurRad="38100" dist="38100" dir="2700000" algn="tl">
                  <a:srgbClr val="000000">
                    <a:alpha val="43137"/>
                  </a:srgbClr>
                </a:outerShdw>
              </a:effectLst>
            </a:endParaRPr>
          </a:p>
          <a:p>
            <a:r>
              <a:rPr lang="pt-BR" sz="1800" b="1" dirty="0">
                <a:solidFill>
                  <a:srgbClr val="FFFF00"/>
                </a:solidFill>
                <a:effectLst>
                  <a:outerShdw blurRad="38100" dist="38100" dir="2700000" algn="tl">
                    <a:srgbClr val="000000">
                      <a:alpha val="43137"/>
                    </a:srgbClr>
                  </a:outerShdw>
                </a:effectLst>
              </a:rPr>
              <a:t>O compromisso do líder é com o desenvolvimento da equipe.</a:t>
            </a:r>
            <a:endParaRPr lang="en-US" sz="18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278578687"/>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EXERCÍCIO</a:t>
            </a:r>
            <a:endParaRPr lang="en-US" dirty="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xmlns="" val="2858797489"/>
              </p:ext>
            </p:extLst>
          </p:nvPr>
        </p:nvGraphicFramePr>
        <p:xfrm>
          <a:off x="457200" y="2667000"/>
          <a:ext cx="8229600" cy="32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38</a:t>
            </a:fld>
            <a:endParaRPr lang="en-US" dirty="0"/>
          </a:p>
        </p:txBody>
      </p:sp>
      <p:pic>
        <p:nvPicPr>
          <p:cNvPr id="3150" name="Picture 78"/>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4114800" y="1219200"/>
            <a:ext cx="3781425" cy="2533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05323156"/>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TRABALHO EM GRUPO</a:t>
            </a:r>
            <a:endParaRPr lang="en-US" dirty="0"/>
          </a:p>
        </p:txBody>
      </p:sp>
      <p:sp>
        <p:nvSpPr>
          <p:cNvPr id="3" name="Content Placeholder 2"/>
          <p:cNvSpPr>
            <a:spLocks noGrp="1"/>
          </p:cNvSpPr>
          <p:nvPr>
            <p:ph sz="quarter" idx="1"/>
          </p:nvPr>
        </p:nvSpPr>
        <p:spPr/>
        <p:txBody>
          <a:bodyPr/>
          <a:lstStyle/>
          <a:p>
            <a:r>
              <a:rPr lang="pt-BR" sz="2000" dirty="0"/>
              <a:t>Observe duas cenas deste filme e veja quais características de equipe você consegue extrair das cenas. Justifique sua resposta.</a:t>
            </a:r>
          </a:p>
          <a:p>
            <a:pPr marL="0" indent="0">
              <a:buNone/>
            </a:pPr>
            <a:r>
              <a:rPr lang="pt-BR" sz="2000" dirty="0"/>
              <a:t>30 minutos</a:t>
            </a:r>
          </a:p>
          <a:p>
            <a:pPr marL="0" indent="0">
              <a:buNone/>
            </a:pPr>
            <a:r>
              <a:rPr lang="pt-BR" sz="2000" dirty="0"/>
              <a:t>Características da Equipe:</a:t>
            </a:r>
          </a:p>
          <a:p>
            <a:pPr marL="457200" indent="-457200">
              <a:buFont typeface="+mj-lt"/>
              <a:buAutoNum type="alphaLcParenR"/>
            </a:pPr>
            <a:r>
              <a:rPr lang="pt-BR" sz="2000" dirty="0"/>
              <a:t>Visão e Senso de Propósito</a:t>
            </a:r>
          </a:p>
          <a:p>
            <a:pPr marL="457200" indent="-457200">
              <a:buFont typeface="+mj-lt"/>
              <a:buAutoNum type="alphaLcParenR"/>
            </a:pPr>
            <a:r>
              <a:rPr lang="pt-BR" sz="2000" dirty="0"/>
              <a:t>Comunicação aberta</a:t>
            </a:r>
          </a:p>
          <a:p>
            <a:pPr marL="457200" indent="-457200">
              <a:buFont typeface="+mj-lt"/>
              <a:buAutoNum type="alphaLcParenR"/>
            </a:pPr>
            <a:r>
              <a:rPr lang="pt-BR" sz="2000" dirty="0"/>
              <a:t>Confiança e respeito mútuo</a:t>
            </a:r>
          </a:p>
          <a:p>
            <a:pPr marL="457200" indent="-457200">
              <a:buFont typeface="+mj-lt"/>
              <a:buAutoNum type="alphaLcParenR"/>
            </a:pPr>
            <a:r>
              <a:rPr lang="pt-BR" sz="2000" dirty="0"/>
              <a:t>Liderança Compartilhada</a:t>
            </a:r>
          </a:p>
          <a:p>
            <a:pPr marL="457200" indent="-457200">
              <a:buFont typeface="+mj-lt"/>
              <a:buAutoNum type="alphaLcParenR"/>
            </a:pPr>
            <a:r>
              <a:rPr lang="pt-BR" sz="2000" dirty="0"/>
              <a:t>Procedimento de Trabalho Eficazes</a:t>
            </a:r>
          </a:p>
          <a:p>
            <a:pPr marL="457200" indent="-457200">
              <a:buFont typeface="+mj-lt"/>
              <a:buAutoNum type="alphaLcParenR"/>
            </a:pPr>
            <a:r>
              <a:rPr lang="pt-BR" sz="2000" dirty="0"/>
              <a:t>Criação a partir das Diferenças</a:t>
            </a:r>
          </a:p>
          <a:p>
            <a:pPr marL="457200" indent="-457200">
              <a:buFont typeface="+mj-lt"/>
              <a:buAutoNum type="alphaLcParenR"/>
            </a:pPr>
            <a:r>
              <a:rPr lang="pt-BR" sz="2000" dirty="0"/>
              <a:t>Capacidade de Adaptação e Flexibilidade</a:t>
            </a:r>
          </a:p>
          <a:p>
            <a:pPr marL="457200" indent="-457200">
              <a:buFont typeface="+mj-lt"/>
              <a:buAutoNum type="alphaLcParenR"/>
            </a:pPr>
            <a:r>
              <a:rPr lang="pt-BR" sz="2000" dirty="0"/>
              <a:t>Aprendizagem </a:t>
            </a:r>
            <a:r>
              <a:rPr lang="pt-BR" sz="2000" dirty="0" smtClean="0"/>
              <a:t>Contínua</a:t>
            </a:r>
            <a:endParaRPr lang="pt-BR" sz="2000"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39</a:t>
            </a:fld>
            <a:endParaRPr lang="en-US" dirty="0"/>
          </a:p>
        </p:txBody>
      </p:sp>
    </p:spTree>
    <p:extLst>
      <p:ext uri="{BB962C8B-B14F-4D97-AF65-F5344CB8AC3E}">
        <p14:creationId xmlns:p14="http://schemas.microsoft.com/office/powerpoint/2010/main" xmlns="" val="1862226523"/>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schedule"/>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5617807" y="990600"/>
            <a:ext cx="3546246" cy="586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pt-BR" dirty="0" smtClean="0"/>
              <a:t>AGENDA</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4</a:t>
            </a:fld>
            <a:endParaRPr lang="en-US" dirty="0"/>
          </a:p>
        </p:txBody>
      </p:sp>
      <p:sp>
        <p:nvSpPr>
          <p:cNvPr id="5" name="Content Placeholder 2"/>
          <p:cNvSpPr txBox="1">
            <a:spLocks/>
          </p:cNvSpPr>
          <p:nvPr/>
        </p:nvSpPr>
        <p:spPr bwMode="auto">
          <a:xfrm>
            <a:off x="990600" y="1219200"/>
            <a:ext cx="7239000" cy="5334000"/>
          </a:xfrm>
          <a:prstGeom prst="roundRect">
            <a:avLst/>
          </a:prstGeom>
          <a:solidFill>
            <a:srgbClr val="00B0F0">
              <a:alpha val="50196"/>
            </a:srgbClr>
          </a:solidFill>
          <a:extLst/>
        </p:spPr>
        <p:style>
          <a:lnRef idx="3">
            <a:schemeClr val="lt1"/>
          </a:lnRef>
          <a:fillRef idx="1">
            <a:schemeClr val="accent6"/>
          </a:fillRef>
          <a:effectRef idx="1">
            <a:schemeClr val="accent6"/>
          </a:effectRef>
          <a:fontRef idx="minor">
            <a:schemeClr val="lt1"/>
          </a:fontRef>
        </p:style>
        <p:txBody>
          <a:bodyPr vert="horz" wrap="square" lIns="603225" tIns="333248" rIns="603225" bIns="170688" numCol="1" anchor="ctr" anchorCtr="0" compatLnSpc="1">
            <a:prstTxWarp prst="textNoShape">
              <a:avLst/>
            </a:prstTxWarp>
          </a:bodyPr>
          <a:lstStyle>
            <a:lvl1pPr marL="273050" indent="-273050" algn="l" rtl="0" eaLnBrk="0" fontAlgn="base" hangingPunct="0">
              <a:spcBef>
                <a:spcPts val="575"/>
              </a:spcBef>
              <a:spcAft>
                <a:spcPct val="0"/>
              </a:spcAft>
              <a:buClr>
                <a:srgbClr val="FFC000"/>
              </a:buClr>
              <a:buSzPct val="85000"/>
              <a:buFont typeface="Wingdings 2" pitchFamily="18" charset="2"/>
              <a:buChar char=""/>
              <a:defRPr sz="2600" b="1" i="1" kern="1200">
                <a:solidFill>
                  <a:srgbClr val="FFFF00"/>
                </a:solidFill>
                <a:effectLst>
                  <a:outerShdw blurRad="76200" dist="50800" dir="2700000" algn="tl">
                    <a:srgbClr val="000000">
                      <a:alpha val="80000"/>
                    </a:srgbClr>
                  </a:outerShdw>
                </a:effectLst>
                <a:latin typeface="+mn-lt"/>
                <a:ea typeface="+mn-ea"/>
                <a:cs typeface="+mn-cs"/>
              </a:defRPr>
            </a:lvl1pPr>
            <a:lvl2pPr marL="547688" indent="-228600" algn="l" rtl="0" eaLnBrk="0" fontAlgn="base" hangingPunct="0">
              <a:spcBef>
                <a:spcPts val="375"/>
              </a:spcBef>
              <a:spcAft>
                <a:spcPct val="0"/>
              </a:spcAft>
              <a:buClr>
                <a:srgbClr val="FFC000"/>
              </a:buClr>
              <a:buSzPct val="85000"/>
              <a:buFont typeface="Wingdings 2" pitchFamily="18" charset="2"/>
              <a:buChar char=""/>
              <a:defRPr sz="2400" b="1" i="1" kern="1200">
                <a:solidFill>
                  <a:srgbClr val="FFFF00"/>
                </a:solidFill>
                <a:effectLst>
                  <a:outerShdw blurRad="76200" dist="50800" dir="2700000" algn="tl">
                    <a:srgbClr val="000000">
                      <a:alpha val="80000"/>
                    </a:srgbClr>
                  </a:outerShdw>
                </a:effectLst>
                <a:latin typeface="+mn-lt"/>
                <a:ea typeface="+mn-ea"/>
                <a:cs typeface="+mn-cs"/>
              </a:defRPr>
            </a:lvl2pPr>
            <a:lvl3pPr marL="822325" indent="-228600" algn="l" rtl="0" eaLnBrk="0" fontAlgn="base" hangingPunct="0">
              <a:spcBef>
                <a:spcPts val="375"/>
              </a:spcBef>
              <a:spcAft>
                <a:spcPct val="0"/>
              </a:spcAft>
              <a:buClr>
                <a:srgbClr val="FFC000"/>
              </a:buClr>
              <a:buSzPct val="85000"/>
              <a:buFont typeface="Wingdings 2" pitchFamily="18" charset="2"/>
              <a:buChar char=""/>
              <a:defRPr sz="2000" b="1" i="1" kern="1200">
                <a:solidFill>
                  <a:srgbClr val="FFFF00"/>
                </a:solidFill>
                <a:effectLst>
                  <a:outerShdw blurRad="76200" dist="50800" dir="2700000" algn="tl">
                    <a:srgbClr val="000000">
                      <a:alpha val="80000"/>
                    </a:srgbClr>
                  </a:outerShdw>
                </a:effectLst>
                <a:latin typeface="+mn-lt"/>
                <a:ea typeface="+mn-ea"/>
                <a:cs typeface="+mn-cs"/>
              </a:defRPr>
            </a:lvl3pPr>
            <a:lvl4pPr marL="1096963" indent="-228600" algn="l" rtl="0" eaLnBrk="0" fontAlgn="base" hangingPunct="0">
              <a:spcBef>
                <a:spcPts val="375"/>
              </a:spcBef>
              <a:spcAft>
                <a:spcPct val="0"/>
              </a:spcAft>
              <a:buClr>
                <a:srgbClr val="FFC000"/>
              </a:buClr>
              <a:buSzPct val="80000"/>
              <a:buFont typeface="Wingdings 2" pitchFamily="18" charset="2"/>
              <a:buChar char=""/>
              <a:defRPr sz="2000" b="1" i="1" kern="1200">
                <a:solidFill>
                  <a:srgbClr val="FFFF00"/>
                </a:solidFill>
                <a:effectLst>
                  <a:outerShdw blurRad="76200" dist="50800" dir="2700000" algn="tl">
                    <a:srgbClr val="000000">
                      <a:alpha val="80000"/>
                    </a:srgbClr>
                  </a:outerShdw>
                </a:effectLst>
                <a:latin typeface="+mn-lt"/>
                <a:ea typeface="+mn-ea"/>
                <a:cs typeface="+mn-cs"/>
              </a:defRPr>
            </a:lvl4pPr>
            <a:lvl5pPr marL="1371600" indent="-228600" algn="l" rtl="0" eaLnBrk="0" fontAlgn="base" hangingPunct="0">
              <a:spcBef>
                <a:spcPts val="375"/>
              </a:spcBef>
              <a:spcAft>
                <a:spcPct val="0"/>
              </a:spcAft>
              <a:buClr>
                <a:srgbClr val="FFC000"/>
              </a:buClr>
              <a:buFont typeface="Arial" pitchFamily="34" charset="0"/>
              <a:buChar char="•"/>
              <a:defRPr sz="2000" b="1" i="1" kern="1200">
                <a:solidFill>
                  <a:srgbClr val="FFFF00"/>
                </a:solidFill>
                <a:effectLst>
                  <a:outerShdw blurRad="76200" dist="50800" dir="2700000" algn="tl">
                    <a:srgbClr val="000000">
                      <a:alpha val="80000"/>
                    </a:srgbClr>
                  </a:outerShdw>
                </a:effectLst>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lt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lt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lt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lt1"/>
                </a:solidFill>
                <a:latin typeface="+mn-lt"/>
                <a:ea typeface="+mn-ea"/>
                <a:cs typeface="+mn-cs"/>
              </a:defRPr>
            </a:lvl9pPr>
          </a:lstStyle>
          <a:p>
            <a:pPr>
              <a:spcBef>
                <a:spcPct val="0"/>
              </a:spcBef>
              <a:buClr>
                <a:srgbClr val="FFFF00"/>
              </a:buClr>
            </a:pPr>
            <a:r>
              <a:rPr lang="pt-BR" sz="2800" dirty="0" smtClean="0">
                <a:effectLst>
                  <a:outerShdw blurRad="38100" dist="38100" dir="2700000" algn="tl">
                    <a:srgbClr val="000000">
                      <a:alpha val="43137"/>
                    </a:srgbClr>
                  </a:outerShdw>
                </a:effectLst>
              </a:rPr>
              <a:t>Gestão de Pessoas</a:t>
            </a:r>
          </a:p>
          <a:p>
            <a:pPr>
              <a:spcBef>
                <a:spcPct val="0"/>
              </a:spcBef>
              <a:buClr>
                <a:srgbClr val="FFFF00"/>
              </a:buClr>
            </a:pPr>
            <a:r>
              <a:rPr lang="pt-BR" sz="2800" dirty="0" smtClean="0">
                <a:effectLst>
                  <a:outerShdw blurRad="38100" dist="38100" dir="2700000" algn="tl">
                    <a:srgbClr val="000000">
                      <a:alpha val="43137"/>
                    </a:srgbClr>
                  </a:outerShdw>
                </a:effectLst>
              </a:rPr>
              <a:t>Liderança e o Papel do líder</a:t>
            </a:r>
          </a:p>
          <a:p>
            <a:pPr>
              <a:spcBef>
                <a:spcPct val="0"/>
              </a:spcBef>
              <a:buClr>
                <a:srgbClr val="FFFF00"/>
              </a:buClr>
            </a:pPr>
            <a:r>
              <a:rPr lang="pt-BR" sz="2800" dirty="0" smtClean="0">
                <a:effectLst>
                  <a:outerShdw blurRad="38100" dist="38100" dir="2700000" algn="tl">
                    <a:srgbClr val="000000">
                      <a:alpha val="43137"/>
                    </a:srgbClr>
                  </a:outerShdw>
                </a:effectLst>
              </a:rPr>
              <a:t>08 Atitudes de sucesso</a:t>
            </a:r>
          </a:p>
          <a:p>
            <a:pPr>
              <a:spcBef>
                <a:spcPct val="0"/>
              </a:spcBef>
              <a:buClr>
                <a:srgbClr val="FFFF00"/>
              </a:buClr>
            </a:pPr>
            <a:r>
              <a:rPr lang="pt-BR" sz="2800" dirty="0" smtClean="0">
                <a:effectLst>
                  <a:outerShdw blurRad="38100" dist="38100" dir="2700000" algn="tl">
                    <a:srgbClr val="000000">
                      <a:alpha val="43137"/>
                    </a:srgbClr>
                  </a:outerShdw>
                </a:effectLst>
              </a:rPr>
              <a:t>Formação de Equipe</a:t>
            </a:r>
          </a:p>
          <a:p>
            <a:pPr>
              <a:spcBef>
                <a:spcPct val="0"/>
              </a:spcBef>
              <a:buClr>
                <a:srgbClr val="FFFF00"/>
              </a:buClr>
            </a:pPr>
            <a:r>
              <a:rPr lang="pt-BR" sz="2800" dirty="0" smtClean="0">
                <a:effectLst>
                  <a:outerShdw blurRad="38100" dist="38100" dir="2700000" algn="tl">
                    <a:srgbClr val="000000">
                      <a:alpha val="43137"/>
                    </a:srgbClr>
                  </a:outerShdw>
                </a:effectLst>
              </a:rPr>
              <a:t>Motivação e Significado</a:t>
            </a:r>
          </a:p>
          <a:p>
            <a:pPr>
              <a:spcBef>
                <a:spcPct val="0"/>
              </a:spcBef>
              <a:buClr>
                <a:srgbClr val="FFFF00"/>
              </a:buClr>
            </a:pPr>
            <a:r>
              <a:rPr lang="pt-BR" sz="2800" dirty="0" smtClean="0">
                <a:effectLst>
                  <a:outerShdw blurRad="38100" dist="38100" dir="2700000" algn="tl">
                    <a:srgbClr val="000000">
                      <a:alpha val="43137"/>
                    </a:srgbClr>
                  </a:outerShdw>
                </a:effectLst>
              </a:rPr>
              <a:t>Comunicação, Neurolinguística</a:t>
            </a:r>
          </a:p>
          <a:p>
            <a:pPr>
              <a:spcBef>
                <a:spcPct val="0"/>
              </a:spcBef>
              <a:buClr>
                <a:srgbClr val="FFFF00"/>
              </a:buClr>
            </a:pPr>
            <a:r>
              <a:rPr lang="pt-BR" sz="2800" dirty="0" smtClean="0">
                <a:effectLst>
                  <a:outerShdw blurRad="38100" dist="38100" dir="2700000" algn="tl">
                    <a:srgbClr val="000000">
                      <a:alpha val="43137"/>
                    </a:srgbClr>
                  </a:outerShdw>
                </a:effectLst>
              </a:rPr>
              <a:t>Didática</a:t>
            </a:r>
          </a:p>
          <a:p>
            <a:pPr>
              <a:spcBef>
                <a:spcPct val="0"/>
              </a:spcBef>
              <a:buClr>
                <a:srgbClr val="FFFF00"/>
              </a:buClr>
            </a:pPr>
            <a:r>
              <a:rPr lang="pt-BR" sz="2800" dirty="0" smtClean="0">
                <a:effectLst>
                  <a:outerShdw blurRad="38100" dist="38100" dir="2700000" algn="tl">
                    <a:srgbClr val="000000">
                      <a:alpha val="43137"/>
                    </a:srgbClr>
                  </a:outerShdw>
                </a:effectLst>
              </a:rPr>
              <a:t>Conexão – Ligação com o mundo</a:t>
            </a:r>
          </a:p>
          <a:p>
            <a:pPr>
              <a:spcBef>
                <a:spcPct val="0"/>
              </a:spcBef>
              <a:buClr>
                <a:srgbClr val="FFFF00"/>
              </a:buClr>
            </a:pPr>
            <a:r>
              <a:rPr lang="pt-BR" sz="2800" dirty="0" smtClean="0">
                <a:effectLst>
                  <a:outerShdw blurRad="38100" dist="38100" dir="2700000" algn="tl">
                    <a:srgbClr val="000000">
                      <a:alpha val="43137"/>
                    </a:srgbClr>
                  </a:outerShdw>
                </a:effectLst>
              </a:rPr>
              <a:t>Otimismo e Alta Energia </a:t>
            </a:r>
          </a:p>
          <a:p>
            <a:pPr>
              <a:spcBef>
                <a:spcPct val="0"/>
              </a:spcBef>
              <a:buClr>
                <a:srgbClr val="FFFF00"/>
              </a:buClr>
            </a:pPr>
            <a:r>
              <a:rPr lang="pt-BR" sz="2800" dirty="0" smtClean="0">
                <a:effectLst>
                  <a:outerShdw blurRad="38100" dist="38100" dir="2700000" algn="tl">
                    <a:srgbClr val="000000">
                      <a:alpha val="43137"/>
                    </a:srgbClr>
                  </a:outerShdw>
                </a:effectLst>
              </a:rPr>
              <a:t>Foco e Engajamento</a:t>
            </a:r>
          </a:p>
          <a:p>
            <a:pPr>
              <a:spcBef>
                <a:spcPct val="0"/>
              </a:spcBef>
              <a:buClr>
                <a:srgbClr val="FFFF00"/>
              </a:buClr>
            </a:pPr>
            <a:r>
              <a:rPr lang="pt-BR" sz="2800" dirty="0" smtClean="0">
                <a:effectLst>
                  <a:outerShdw blurRad="38100" dist="38100" dir="2700000" algn="tl">
                    <a:srgbClr val="000000">
                      <a:alpha val="43137"/>
                    </a:srgbClr>
                  </a:outerShdw>
                </a:effectLst>
              </a:rPr>
              <a:t>Inovação</a:t>
            </a:r>
            <a:endParaRPr lang="pt-BR" sz="2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50976370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EQUIPES</a:t>
            </a:r>
            <a:endParaRPr lang="en-US" dirty="0"/>
          </a:p>
        </p:txBody>
      </p:sp>
      <p:sp>
        <p:nvSpPr>
          <p:cNvPr id="3" name="Content Placeholder 2"/>
          <p:cNvSpPr>
            <a:spLocks noGrp="1"/>
          </p:cNvSpPr>
          <p:nvPr>
            <p:ph sz="quarter" idx="1"/>
          </p:nvPr>
        </p:nvSpPr>
        <p:spPr/>
        <p:txBody>
          <a:bodyPr/>
          <a:lstStyle/>
          <a:p>
            <a:r>
              <a:rPr lang="pt-BR" dirty="0" smtClean="0"/>
              <a:t>Filme “Procurando Nemo”</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40</a:t>
            </a:fld>
            <a:endParaRPr lang="en-US" dirty="0"/>
          </a:p>
        </p:txBody>
      </p:sp>
    </p:spTree>
    <p:extLst>
      <p:ext uri="{BB962C8B-B14F-4D97-AF65-F5344CB8AC3E}">
        <p14:creationId xmlns:p14="http://schemas.microsoft.com/office/powerpoint/2010/main" xmlns="" val="349369528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GESTÃO DE PESSOAS</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41</a:t>
            </a:fld>
            <a:endParaRPr lang="en-US" dirty="0"/>
          </a:p>
        </p:txBody>
      </p:sp>
      <p:sp>
        <p:nvSpPr>
          <p:cNvPr id="5" name="Forma livre 6"/>
          <p:cNvSpPr/>
          <p:nvPr/>
        </p:nvSpPr>
        <p:spPr>
          <a:xfrm>
            <a:off x="228600" y="1905000"/>
            <a:ext cx="8610600" cy="38100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3200" b="1" i="1" u="sng" dirty="0" smtClean="0">
                <a:solidFill>
                  <a:srgbClr val="FFFF00"/>
                </a:solidFill>
                <a:effectLst>
                  <a:outerShdw blurRad="38100" dist="38100" dir="2700000" algn="tl">
                    <a:srgbClr val="000000">
                      <a:alpha val="43137"/>
                    </a:srgbClr>
                  </a:outerShdw>
                </a:effectLst>
                <a:cs typeface="Arial" charset="0"/>
              </a:rPr>
              <a:t>GESTÃO DE PESSOAS EM PROJETOS</a:t>
            </a:r>
            <a:endParaRPr lang="en-US" sz="3200" b="1" i="1" u="sng" dirty="0">
              <a:solidFill>
                <a:srgbClr val="FFFF00"/>
              </a:solidFill>
              <a:effectLst>
                <a:outerShdw blurRad="38100" dist="38100" dir="2700000" algn="tl">
                  <a:srgbClr val="000000">
                    <a:alpha val="43137"/>
                  </a:srgbClr>
                </a:outerShdw>
              </a:effectLst>
              <a:cs typeface="Arial" charset="0"/>
            </a:endParaRPr>
          </a:p>
          <a:p>
            <a:pPr marL="342900" indent="-342900">
              <a:buFont typeface="Arial" pitchFamily="34" charset="0"/>
              <a:buChar char="•"/>
            </a:pPr>
            <a:r>
              <a:rPr lang="pt-BR" b="1" dirty="0">
                <a:solidFill>
                  <a:srgbClr val="FFFF00"/>
                </a:solidFill>
                <a:effectLst>
                  <a:outerShdw blurRad="38100" dist="38100" dir="2700000" algn="tl">
                    <a:srgbClr val="000000">
                      <a:alpha val="43137"/>
                    </a:srgbClr>
                  </a:outerShdw>
                </a:effectLst>
              </a:rPr>
              <a:t>Entrega no prazo, no custo acordado com alto nível de qualidade e satisfação</a:t>
            </a:r>
          </a:p>
          <a:p>
            <a:pPr marL="342900" indent="-342900">
              <a:buFont typeface="Arial" pitchFamily="34" charset="0"/>
              <a:buChar char="•"/>
            </a:pPr>
            <a:r>
              <a:rPr lang="pt-BR" b="1" dirty="0">
                <a:solidFill>
                  <a:srgbClr val="FFFF00"/>
                </a:solidFill>
                <a:effectLst>
                  <a:outerShdw blurRad="38100" dist="38100" dir="2700000" algn="tl">
                    <a:srgbClr val="000000">
                      <a:alpha val="43137"/>
                    </a:srgbClr>
                  </a:outerShdw>
                </a:effectLst>
              </a:rPr>
              <a:t>Tomar decisões na hora certa</a:t>
            </a:r>
          </a:p>
          <a:p>
            <a:pPr marL="342900" indent="-342900">
              <a:buFont typeface="Arial" pitchFamily="34" charset="0"/>
              <a:buChar char="•"/>
            </a:pPr>
            <a:r>
              <a:rPr lang="pt-BR" b="1" dirty="0">
                <a:solidFill>
                  <a:srgbClr val="FFFF00"/>
                </a:solidFill>
                <a:effectLst>
                  <a:outerShdw blurRad="38100" dist="38100" dir="2700000" algn="tl">
                    <a:srgbClr val="000000">
                      <a:alpha val="43137"/>
                    </a:srgbClr>
                  </a:outerShdw>
                </a:effectLst>
              </a:rPr>
              <a:t>Foco no que é importante</a:t>
            </a:r>
          </a:p>
          <a:p>
            <a:pPr marL="342900" indent="-342900">
              <a:buFont typeface="Arial" pitchFamily="34" charset="0"/>
              <a:buChar char="•"/>
            </a:pPr>
            <a:r>
              <a:rPr lang="pt-BR" b="1" dirty="0">
                <a:solidFill>
                  <a:srgbClr val="FFFF00"/>
                </a:solidFill>
                <a:effectLst>
                  <a:outerShdw blurRad="38100" dist="38100" dir="2700000" algn="tl">
                    <a:srgbClr val="000000">
                      <a:alpha val="43137"/>
                    </a:srgbClr>
                  </a:outerShdw>
                </a:effectLst>
              </a:rPr>
              <a:t>Extrair o máximo da capacidade das pessoas</a:t>
            </a:r>
          </a:p>
          <a:p>
            <a:pPr marL="342900" indent="-342900">
              <a:buFont typeface="Arial" pitchFamily="34" charset="0"/>
              <a:buChar char="•"/>
            </a:pPr>
            <a:r>
              <a:rPr lang="pt-BR" b="1" dirty="0">
                <a:solidFill>
                  <a:srgbClr val="FFFF00"/>
                </a:solidFill>
                <a:effectLst>
                  <a:outerShdw blurRad="38100" dist="38100" dir="2700000" algn="tl">
                    <a:srgbClr val="000000">
                      <a:alpha val="43137"/>
                    </a:srgbClr>
                  </a:outerShdw>
                </a:effectLst>
              </a:rPr>
              <a:t>Receber a contribuição de cada membro do time</a:t>
            </a:r>
          </a:p>
          <a:p>
            <a:pPr marL="342900" indent="-342900">
              <a:buFont typeface="Arial" pitchFamily="34" charset="0"/>
              <a:buChar char="•"/>
            </a:pPr>
            <a:r>
              <a:rPr lang="pt-BR" b="1" dirty="0">
                <a:solidFill>
                  <a:srgbClr val="FFFF00"/>
                </a:solidFill>
                <a:effectLst>
                  <a:outerShdw blurRad="38100" dist="38100" dir="2700000" algn="tl">
                    <a:srgbClr val="000000">
                      <a:alpha val="43137"/>
                    </a:srgbClr>
                  </a:outerShdw>
                </a:effectLst>
              </a:rPr>
              <a:t>Aplicar os conceitos de gerência de projetos nos processos</a:t>
            </a:r>
            <a:endParaRPr lang="en-US"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692525175"/>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LIDERANÇA EM PROJETOS</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42</a:t>
            </a:fld>
            <a:endParaRPr lang="en-US" dirty="0"/>
          </a:p>
        </p:txBody>
      </p:sp>
      <p:sp>
        <p:nvSpPr>
          <p:cNvPr id="6" name="Forma livre 6"/>
          <p:cNvSpPr/>
          <p:nvPr/>
        </p:nvSpPr>
        <p:spPr>
          <a:xfrm>
            <a:off x="228600" y="1524000"/>
            <a:ext cx="8610600" cy="42672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3200" b="1" i="1" u="sng" dirty="0" smtClean="0">
                <a:solidFill>
                  <a:srgbClr val="FFFF00"/>
                </a:solidFill>
                <a:effectLst>
                  <a:outerShdw blurRad="38100" dist="38100" dir="2700000" algn="tl">
                    <a:srgbClr val="000000">
                      <a:alpha val="43137"/>
                    </a:srgbClr>
                  </a:outerShdw>
                </a:effectLst>
                <a:cs typeface="Arial" charset="0"/>
              </a:rPr>
              <a:t>DESAFIOS NA LIDERANÇA DE TIMES DE PROJETO</a:t>
            </a:r>
            <a:endParaRPr lang="en-US" sz="3200" b="1" i="1" u="sng" dirty="0">
              <a:solidFill>
                <a:srgbClr val="FFFF00"/>
              </a:solidFill>
              <a:effectLst>
                <a:outerShdw blurRad="38100" dist="38100" dir="2700000" algn="tl">
                  <a:srgbClr val="000000">
                    <a:alpha val="43137"/>
                  </a:srgbClr>
                </a:outerShdw>
              </a:effectLst>
              <a:cs typeface="Arial" charset="0"/>
            </a:endParaRPr>
          </a:p>
          <a:p>
            <a:pPr marL="342900" indent="-342900">
              <a:buFont typeface="Arial" pitchFamily="34" charset="0"/>
              <a:buChar char="•"/>
            </a:pPr>
            <a:r>
              <a:rPr lang="pt-BR" sz="2000" b="1" dirty="0">
                <a:solidFill>
                  <a:srgbClr val="FFFF00"/>
                </a:solidFill>
                <a:effectLst>
                  <a:outerShdw blurRad="38100" dist="38100" dir="2700000" algn="tl">
                    <a:srgbClr val="000000">
                      <a:alpha val="43137"/>
                    </a:srgbClr>
                  </a:outerShdw>
                </a:effectLst>
              </a:rPr>
              <a:t>Gerenciar um grupo diverso que não esteja em um mesmo local físico;</a:t>
            </a:r>
          </a:p>
          <a:p>
            <a:pPr marL="342900" indent="-342900">
              <a:buFont typeface="Arial" pitchFamily="34" charset="0"/>
              <a:buChar char="•"/>
            </a:pPr>
            <a:r>
              <a:rPr lang="pt-BR" sz="2000" b="1" dirty="0">
                <a:solidFill>
                  <a:srgbClr val="FFFF00"/>
                </a:solidFill>
                <a:effectLst>
                  <a:outerShdw blurRad="38100" dist="38100" dir="2700000" algn="tl">
                    <a:srgbClr val="000000">
                      <a:alpha val="43137"/>
                    </a:srgbClr>
                  </a:outerShdw>
                </a:effectLst>
              </a:rPr>
              <a:t>Entender os aspectos técnicos do projeto;</a:t>
            </a:r>
          </a:p>
          <a:p>
            <a:pPr marL="342900" indent="-342900">
              <a:buFont typeface="Arial" pitchFamily="34" charset="0"/>
              <a:buChar char="•"/>
            </a:pPr>
            <a:r>
              <a:rPr lang="pt-BR" sz="2000" b="1" dirty="0">
                <a:solidFill>
                  <a:srgbClr val="FFFF00"/>
                </a:solidFill>
                <a:effectLst>
                  <a:outerShdw blurRad="38100" dist="38100" dir="2700000" algn="tl">
                    <a:srgbClr val="000000">
                      <a:alpha val="43137"/>
                    </a:srgbClr>
                  </a:outerShdw>
                </a:effectLst>
              </a:rPr>
              <a:t>Atender o escopo do projeto sem:</a:t>
            </a:r>
          </a:p>
          <a:p>
            <a:pPr marL="800100" lvl="1" indent="-342900">
              <a:buFont typeface="Arial" pitchFamily="34" charset="0"/>
              <a:buChar char="•"/>
            </a:pPr>
            <a:r>
              <a:rPr lang="pt-BR" sz="2000" b="1" dirty="0">
                <a:solidFill>
                  <a:srgbClr val="FFFF00"/>
                </a:solidFill>
                <a:effectLst>
                  <a:outerShdw blurRad="38100" dist="38100" dir="2700000" algn="tl">
                    <a:srgbClr val="000000">
                      <a:alpha val="43137"/>
                    </a:srgbClr>
                  </a:outerShdw>
                </a:effectLst>
              </a:rPr>
              <a:t>Ter autoridade para gerenciar diretamente os recursos</a:t>
            </a:r>
          </a:p>
          <a:p>
            <a:pPr marL="800100" lvl="1" indent="-342900">
              <a:buFont typeface="Arial" pitchFamily="34" charset="0"/>
              <a:buChar char="•"/>
            </a:pPr>
            <a:r>
              <a:rPr lang="pt-BR" sz="2000" b="1" dirty="0">
                <a:solidFill>
                  <a:srgbClr val="FFFF00"/>
                </a:solidFill>
                <a:effectLst>
                  <a:outerShdw blurRad="38100" dist="38100" dir="2700000" algn="tl">
                    <a:srgbClr val="000000">
                      <a:alpha val="43137"/>
                    </a:srgbClr>
                  </a:outerShdw>
                </a:effectLst>
              </a:rPr>
              <a:t>Recursos dependendo da organização: Matricial, </a:t>
            </a:r>
            <a:r>
              <a:rPr lang="pt-BR" sz="2000" b="1" dirty="0" smtClean="0">
                <a:solidFill>
                  <a:srgbClr val="FFFF00"/>
                </a:solidFill>
                <a:effectLst>
                  <a:outerShdw blurRad="38100" dist="38100" dir="2700000" algn="tl">
                    <a:srgbClr val="000000">
                      <a:alpha val="43137"/>
                    </a:srgbClr>
                  </a:outerShdw>
                </a:effectLst>
              </a:rPr>
              <a:t>Projetizada </a:t>
            </a:r>
            <a:r>
              <a:rPr lang="pt-BR" sz="2000" b="1" dirty="0">
                <a:solidFill>
                  <a:srgbClr val="FFFF00"/>
                </a:solidFill>
                <a:effectLst>
                  <a:outerShdw blurRad="38100" dist="38100" dir="2700000" algn="tl">
                    <a:srgbClr val="000000">
                      <a:alpha val="43137"/>
                    </a:srgbClr>
                  </a:outerShdw>
                </a:effectLst>
              </a:rPr>
              <a:t>ou Funcional;</a:t>
            </a:r>
          </a:p>
          <a:p>
            <a:pPr marL="800100" lvl="1" indent="-342900">
              <a:buFont typeface="Arial" pitchFamily="34" charset="0"/>
              <a:buChar char="•"/>
            </a:pPr>
            <a:r>
              <a:rPr lang="pt-BR" sz="2000" b="1" dirty="0">
                <a:solidFill>
                  <a:srgbClr val="FFFF00"/>
                </a:solidFill>
                <a:effectLst>
                  <a:outerShdw blurRad="38100" dist="38100" dir="2700000" algn="tl">
                    <a:srgbClr val="000000">
                      <a:alpha val="43137"/>
                    </a:srgbClr>
                  </a:outerShdw>
                </a:effectLst>
              </a:rPr>
              <a:t>Ter um sistema organizacional para suportar premiação e reconhecimento</a:t>
            </a:r>
            <a:endParaRPr lang="en-US" sz="20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56978522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LIDERANÇA</a:t>
            </a:r>
            <a:r>
              <a:rPr lang="pt-BR" baseline="0" dirty="0" smtClean="0"/>
              <a:t> EM PROJETOS</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43</a:t>
            </a:fld>
            <a:endParaRPr lang="en-US" dirty="0"/>
          </a:p>
        </p:txBody>
      </p:sp>
      <p:sp>
        <p:nvSpPr>
          <p:cNvPr id="6" name="Forma livre 6"/>
          <p:cNvSpPr/>
          <p:nvPr/>
        </p:nvSpPr>
        <p:spPr>
          <a:xfrm>
            <a:off x="228600" y="1524000"/>
            <a:ext cx="8610600" cy="42672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3200" b="1" i="1" u="sng" dirty="0" smtClean="0">
                <a:solidFill>
                  <a:srgbClr val="FFFF00"/>
                </a:solidFill>
                <a:effectLst>
                  <a:outerShdw blurRad="38100" dist="38100" dir="2700000" algn="tl">
                    <a:srgbClr val="000000">
                      <a:alpha val="43137"/>
                    </a:srgbClr>
                  </a:outerShdw>
                </a:effectLst>
                <a:cs typeface="Arial" charset="0"/>
              </a:rPr>
              <a:t>MELHORES PRÁTICAS (1/2)</a:t>
            </a:r>
            <a:endParaRPr lang="en-US" sz="3200" b="1" i="1" u="sng" dirty="0">
              <a:solidFill>
                <a:srgbClr val="FFFF00"/>
              </a:solidFill>
              <a:effectLst>
                <a:outerShdw blurRad="38100" dist="38100" dir="2700000" algn="tl">
                  <a:srgbClr val="000000">
                    <a:alpha val="43137"/>
                  </a:srgbClr>
                </a:outerShdw>
              </a:effectLst>
              <a:cs typeface="Arial" charset="0"/>
            </a:endParaRPr>
          </a:p>
          <a:p>
            <a:pPr marL="342900" indent="-342900">
              <a:buFont typeface="Arial" pitchFamily="34" charset="0"/>
              <a:buChar char="•"/>
            </a:pPr>
            <a:r>
              <a:rPr lang="pt-BR" sz="2000" b="1" dirty="0">
                <a:solidFill>
                  <a:srgbClr val="FFFF00"/>
                </a:solidFill>
                <a:effectLst>
                  <a:outerShdw blurRad="38100" dist="38100" dir="2700000" algn="tl">
                    <a:srgbClr val="000000">
                      <a:alpha val="43137"/>
                    </a:srgbClr>
                  </a:outerShdw>
                </a:effectLst>
              </a:rPr>
              <a:t>Facilitar a comunicação entre os stakeholders e estimular a participação dos mesmos no plano do projeto;</a:t>
            </a:r>
          </a:p>
          <a:p>
            <a:pPr marL="342900" indent="-342900">
              <a:buFont typeface="Arial" pitchFamily="34" charset="0"/>
              <a:buChar char="•"/>
            </a:pPr>
            <a:r>
              <a:rPr lang="pt-BR" sz="2000" b="1" dirty="0">
                <a:solidFill>
                  <a:srgbClr val="FFFF00"/>
                </a:solidFill>
                <a:effectLst>
                  <a:outerShdw blurRad="38100" dist="38100" dir="2700000" algn="tl">
                    <a:srgbClr val="000000">
                      <a:alpha val="43137"/>
                    </a:srgbClr>
                  </a:outerShdw>
                </a:effectLst>
              </a:rPr>
              <a:t>Desenvolver a visão do projeto;</a:t>
            </a:r>
          </a:p>
          <a:p>
            <a:pPr marL="342900" indent="-342900">
              <a:buFont typeface="Arial" pitchFamily="34" charset="0"/>
              <a:buChar char="•"/>
            </a:pPr>
            <a:r>
              <a:rPr lang="pt-BR" sz="2000" b="1" dirty="0">
                <a:solidFill>
                  <a:srgbClr val="FFFF00"/>
                </a:solidFill>
                <a:effectLst>
                  <a:outerShdw blurRad="38100" dist="38100" dir="2700000" algn="tl">
                    <a:srgbClr val="000000">
                      <a:alpha val="43137"/>
                    </a:srgbClr>
                  </a:outerShdw>
                </a:effectLst>
              </a:rPr>
              <a:t>Procurar por soluções inovadoras;</a:t>
            </a:r>
          </a:p>
          <a:p>
            <a:pPr marL="342900" indent="-342900">
              <a:buFont typeface="Arial" pitchFamily="34" charset="0"/>
              <a:buChar char="•"/>
            </a:pPr>
            <a:r>
              <a:rPr lang="pt-BR" sz="2000" b="1" dirty="0">
                <a:solidFill>
                  <a:srgbClr val="FFFF00"/>
                </a:solidFill>
                <a:effectLst>
                  <a:outerShdw blurRad="38100" dist="38100" dir="2700000" algn="tl">
                    <a:srgbClr val="000000">
                      <a:alpha val="43137"/>
                    </a:srgbClr>
                  </a:outerShdw>
                </a:effectLst>
              </a:rPr>
              <a:t>Estabelecer padrões de excelência em performance;</a:t>
            </a:r>
          </a:p>
          <a:p>
            <a:pPr marL="342900" indent="-342900">
              <a:buFont typeface="Arial" pitchFamily="34" charset="0"/>
              <a:buChar char="•"/>
            </a:pPr>
            <a:r>
              <a:rPr lang="pt-BR" sz="2000" b="1" dirty="0">
                <a:solidFill>
                  <a:srgbClr val="FFFF00"/>
                </a:solidFill>
                <a:effectLst>
                  <a:outerShdw blurRad="38100" dist="38100" dir="2700000" algn="tl">
                    <a:srgbClr val="000000">
                      <a:alpha val="43137"/>
                    </a:srgbClr>
                  </a:outerShdw>
                </a:effectLst>
              </a:rPr>
              <a:t>Estruturar a equipe para trabalhar colaborativamente;</a:t>
            </a:r>
          </a:p>
          <a:p>
            <a:pPr marL="342900" indent="-342900">
              <a:buFont typeface="Arial" pitchFamily="34" charset="0"/>
              <a:buChar char="•"/>
            </a:pPr>
            <a:r>
              <a:rPr lang="pt-BR" sz="2000" b="1" dirty="0">
                <a:solidFill>
                  <a:srgbClr val="FFFF00"/>
                </a:solidFill>
                <a:effectLst>
                  <a:outerShdw blurRad="38100" dist="38100" dir="2700000" algn="tl">
                    <a:srgbClr val="000000">
                      <a:alpha val="43137"/>
                    </a:srgbClr>
                  </a:outerShdw>
                </a:effectLst>
              </a:rPr>
              <a:t>Promover a cultura do time baseada em confiança; </a:t>
            </a:r>
          </a:p>
          <a:p>
            <a:pPr marL="342900" indent="-342900">
              <a:buFont typeface="Arial" pitchFamily="34" charset="0"/>
              <a:buChar char="•"/>
            </a:pPr>
            <a:r>
              <a:rPr lang="pt-BR" sz="2000" b="1" dirty="0">
                <a:solidFill>
                  <a:srgbClr val="FFFF00"/>
                </a:solidFill>
                <a:effectLst>
                  <a:outerShdw blurRad="38100" dist="38100" dir="2700000" algn="tl">
                    <a:srgbClr val="000000">
                      <a:alpha val="43137"/>
                    </a:srgbClr>
                  </a:outerShdw>
                </a:effectLst>
              </a:rPr>
              <a:t>Respeito mútuo e senso de propriedade (ownership)</a:t>
            </a:r>
          </a:p>
        </p:txBody>
      </p:sp>
    </p:spTree>
    <p:extLst>
      <p:ext uri="{BB962C8B-B14F-4D97-AF65-F5344CB8AC3E}">
        <p14:creationId xmlns:p14="http://schemas.microsoft.com/office/powerpoint/2010/main" xmlns="" val="1569224416"/>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LIDERANÇA EM PROJETOS</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44</a:t>
            </a:fld>
            <a:endParaRPr lang="en-US" dirty="0"/>
          </a:p>
        </p:txBody>
      </p:sp>
      <p:sp>
        <p:nvSpPr>
          <p:cNvPr id="5" name="Forma livre 6"/>
          <p:cNvSpPr/>
          <p:nvPr/>
        </p:nvSpPr>
        <p:spPr>
          <a:xfrm>
            <a:off x="228600" y="1524000"/>
            <a:ext cx="8610600" cy="42672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3200" b="1" i="1" u="sng" dirty="0" smtClean="0">
                <a:solidFill>
                  <a:srgbClr val="FFFF00"/>
                </a:solidFill>
                <a:effectLst>
                  <a:outerShdw blurRad="38100" dist="38100" dir="2700000" algn="tl">
                    <a:srgbClr val="000000">
                      <a:alpha val="43137"/>
                    </a:srgbClr>
                  </a:outerShdw>
                </a:effectLst>
                <a:cs typeface="Arial" charset="0"/>
              </a:rPr>
              <a:t>MELHORES PRÁTICAS (2/2)</a:t>
            </a:r>
          </a:p>
          <a:p>
            <a:pPr marL="342900" indent="-342900">
              <a:buFont typeface="Arial" pitchFamily="34" charset="0"/>
              <a:buChar char="•"/>
            </a:pPr>
            <a:r>
              <a:rPr lang="pt-BR" sz="2000" b="1" dirty="0" smtClean="0">
                <a:solidFill>
                  <a:srgbClr val="FFFF00"/>
                </a:solidFill>
                <a:effectLst>
                  <a:outerShdw blurRad="38100" dist="38100" dir="2700000" algn="tl">
                    <a:srgbClr val="000000">
                      <a:alpha val="43137"/>
                    </a:srgbClr>
                  </a:outerShdw>
                </a:effectLst>
              </a:rPr>
              <a:t>Liderança </a:t>
            </a:r>
            <a:r>
              <a:rPr lang="pt-BR" sz="2000" b="1" dirty="0">
                <a:solidFill>
                  <a:srgbClr val="FFFF00"/>
                </a:solidFill>
                <a:effectLst>
                  <a:outerShdw blurRad="38100" dist="38100" dir="2700000" algn="tl">
                    <a:srgbClr val="000000">
                      <a:alpha val="43137"/>
                    </a:srgbClr>
                  </a:outerShdw>
                </a:effectLst>
              </a:rPr>
              <a:t>é gerenciar relacionamentos;</a:t>
            </a:r>
          </a:p>
          <a:p>
            <a:pPr marL="342900" indent="-342900">
              <a:buFont typeface="Arial" pitchFamily="34" charset="0"/>
              <a:buChar char="•"/>
            </a:pPr>
            <a:r>
              <a:rPr lang="pt-BR" sz="2000" b="1" dirty="0">
                <a:solidFill>
                  <a:srgbClr val="FFFF00"/>
                </a:solidFill>
                <a:effectLst>
                  <a:outerShdw blurRad="38100" dist="38100" dir="2700000" algn="tl">
                    <a:srgbClr val="000000">
                      <a:alpha val="43137"/>
                    </a:srgbClr>
                  </a:outerShdw>
                </a:effectLst>
              </a:rPr>
              <a:t>O gerente de projetos é responsável pela visão, motivação,inspiração e moral do time;</a:t>
            </a:r>
          </a:p>
          <a:p>
            <a:pPr marL="342900" indent="-342900">
              <a:buFont typeface="Arial" pitchFamily="34" charset="0"/>
              <a:buChar char="•"/>
            </a:pPr>
            <a:r>
              <a:rPr lang="pt-BR" sz="2000" b="1" dirty="0">
                <a:solidFill>
                  <a:srgbClr val="FFFF00"/>
                </a:solidFill>
                <a:effectLst>
                  <a:outerShdw blurRad="38100" dist="38100" dir="2700000" algn="tl">
                    <a:srgbClr val="000000">
                      <a:alpha val="43137"/>
                    </a:srgbClr>
                  </a:outerShdw>
                </a:effectLst>
              </a:rPr>
              <a:t>Liderança e administração são necessários num projeto: É imprescindível que o gerente de projeto tenha estas capacidades.</a:t>
            </a:r>
          </a:p>
          <a:p>
            <a:pPr marL="342900" indent="-342900">
              <a:buFont typeface="Arial" pitchFamily="34" charset="0"/>
              <a:buChar char="•"/>
            </a:pPr>
            <a:r>
              <a:rPr lang="pt-BR" sz="2000" b="1" dirty="0">
                <a:solidFill>
                  <a:srgbClr val="FFFF00"/>
                </a:solidFill>
                <a:effectLst>
                  <a:outerShdw blurRad="38100" dist="38100" dir="2700000" algn="tl">
                    <a:srgbClr val="000000">
                      <a:alpha val="43137"/>
                    </a:srgbClr>
                  </a:outerShdw>
                </a:effectLst>
              </a:rPr>
              <a:t>O gerente de projetos em TI é um tipo especial de líder que requer conhecimento em pessoas, organizações, logística e complexos problemas técnicos.</a:t>
            </a:r>
          </a:p>
        </p:txBody>
      </p:sp>
    </p:spTree>
    <p:extLst>
      <p:ext uri="{BB962C8B-B14F-4D97-AF65-F5344CB8AC3E}">
        <p14:creationId xmlns:p14="http://schemas.microsoft.com/office/powerpoint/2010/main" xmlns="" val="387785094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REFLITA!</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45</a:t>
            </a:fld>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xmlns="" val="43564204"/>
              </p:ext>
            </p:extLst>
          </p:nvPr>
        </p:nvGraphicFramePr>
        <p:xfrm>
          <a:off x="457200" y="1905000"/>
          <a:ext cx="8229600" cy="32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112387203"/>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EXERCÍCIO SITUACIONAL</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46</a:t>
            </a:fld>
            <a:endParaRPr lang="en-US" dirty="0"/>
          </a:p>
        </p:txBody>
      </p:sp>
      <p:graphicFrame>
        <p:nvGraphicFramePr>
          <p:cNvPr id="5" name="Content Placeholder 4"/>
          <p:cNvGraphicFramePr>
            <a:graphicFrameLocks/>
          </p:cNvGraphicFramePr>
          <p:nvPr>
            <p:extLst>
              <p:ext uri="{D42A27DB-BD31-4B8C-83A1-F6EECF244321}">
                <p14:modId xmlns:p14="http://schemas.microsoft.com/office/powerpoint/2010/main" xmlns="" val="775145795"/>
              </p:ext>
            </p:extLst>
          </p:nvPr>
        </p:nvGraphicFramePr>
        <p:xfrm>
          <a:off x="457200" y="1905000"/>
          <a:ext cx="82296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Object 5">
            <a:hlinkClick r:id="rId8" action="ppaction://hlinkfile"/>
          </p:cNvPr>
          <p:cNvGraphicFramePr>
            <a:graphicFrameLocks noChangeAspect="1"/>
          </p:cNvGraphicFramePr>
          <p:nvPr>
            <p:extLst>
              <p:ext uri="{D42A27DB-BD31-4B8C-83A1-F6EECF244321}">
                <p14:modId xmlns:p14="http://schemas.microsoft.com/office/powerpoint/2010/main" xmlns="" val="3877770474"/>
              </p:ext>
            </p:extLst>
          </p:nvPr>
        </p:nvGraphicFramePr>
        <p:xfrm>
          <a:off x="3962400" y="3733800"/>
          <a:ext cx="1371600" cy="1071562"/>
        </p:xfrm>
        <a:graphic>
          <a:graphicData uri="http://schemas.openxmlformats.org/presentationml/2006/ole">
            <p:oleObj spid="_x0000_s4177" name="Document" showAsIcon="1" r:id="rId9" imgW="914400" imgH="714375" progId="Word.Document.8">
              <p:embed/>
            </p:oleObj>
          </a:graphicData>
        </a:graphic>
      </p:graphicFrame>
      <p:pic>
        <p:nvPicPr>
          <p:cNvPr id="4171" name="Picture 75"/>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5638800" y="1447800"/>
            <a:ext cx="2343150" cy="429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9383467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CAPTAÇÃO E SELEÇÃO</a:t>
            </a:r>
            <a:r>
              <a:rPr lang="pt-BR" baseline="0" dirty="0" smtClean="0"/>
              <a:t> DE TALENTOS</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47</a:t>
            </a:fld>
            <a:endParaRPr lang="en-US" dirty="0"/>
          </a:p>
        </p:txBody>
      </p:sp>
      <p:sp>
        <p:nvSpPr>
          <p:cNvPr id="5" name="Forma livre 6"/>
          <p:cNvSpPr/>
          <p:nvPr/>
        </p:nvSpPr>
        <p:spPr>
          <a:xfrm>
            <a:off x="228600" y="1905000"/>
            <a:ext cx="8610600" cy="34290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O processo de captação e seleção demanda uma análise minuciosa dos passos a serem dados;</a:t>
            </a:r>
            <a:endParaRPr lang="pt-BR" sz="3200" b="1" i="1" dirty="0" smtClean="0">
              <a:solidFill>
                <a:srgbClr val="FFFF00"/>
              </a:solidFill>
              <a:effectLst>
                <a:outerShdw blurRad="38100" dist="38100" dir="2700000" algn="tl">
                  <a:srgbClr val="000000">
                    <a:alpha val="43137"/>
                  </a:srgbClr>
                </a:outerShdw>
              </a:effectLst>
            </a:endParaRPr>
          </a:p>
          <a:p>
            <a:pPr marL="342900" indent="-342900">
              <a:buFont typeface="Arial" pitchFamily="34" charset="0"/>
              <a:buChar char="•"/>
            </a:pPr>
            <a:r>
              <a:rPr lang="pt-BR" sz="3200" b="1" i="1" dirty="0" smtClean="0">
                <a:solidFill>
                  <a:srgbClr val="FFFF00"/>
                </a:solidFill>
                <a:effectLst>
                  <a:outerShdw blurRad="38100" dist="38100" dir="2700000" algn="tl">
                    <a:srgbClr val="000000">
                      <a:alpha val="43137"/>
                    </a:srgbClr>
                  </a:outerShdw>
                </a:effectLst>
              </a:rPr>
              <a:t>Divide-se em 3 etapas: planejamento, execução e avaliação de resultados;</a:t>
            </a:r>
          </a:p>
          <a:p>
            <a:pPr marL="342900" indent="-342900">
              <a:buFont typeface="Arial" pitchFamily="34" charset="0"/>
              <a:buChar char="•"/>
            </a:pPr>
            <a:r>
              <a:rPr lang="pt-BR" sz="3200" b="1" dirty="0" smtClean="0">
                <a:solidFill>
                  <a:srgbClr val="FFFF00"/>
                </a:solidFill>
                <a:effectLst>
                  <a:outerShdw blurRad="38100" dist="38100" dir="2700000" algn="tl">
                    <a:srgbClr val="000000">
                      <a:alpha val="43137"/>
                    </a:srgbClr>
                  </a:outerShdw>
                </a:effectLst>
              </a:rPr>
              <a:t>É um processo de mão dupla.</a:t>
            </a:r>
            <a:endParaRPr lang="en-US" sz="32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4258398515"/>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CAPTAÇÃO</a:t>
            </a:r>
            <a:r>
              <a:rPr lang="pt-BR" baseline="0" dirty="0" smtClean="0"/>
              <a:t> E SELEÇÃO DE TALENTOS</a:t>
            </a:r>
            <a:endParaRPr lang="en-US" dirty="0"/>
          </a:p>
        </p:txBody>
      </p:sp>
      <p:sp>
        <p:nvSpPr>
          <p:cNvPr id="3" name="Content Placeholder 2"/>
          <p:cNvSpPr>
            <a:spLocks noGrp="1"/>
          </p:cNvSpPr>
          <p:nvPr>
            <p:ph sz="quarter" idx="1"/>
          </p:nvPr>
        </p:nvSpPr>
        <p:spPr>
          <a:xfrm>
            <a:off x="228600" y="1447800"/>
            <a:ext cx="8686800" cy="4572000"/>
          </a:xfrm>
        </p:spPr>
        <p:txBody>
          <a:bodyPr/>
          <a:lstStyle/>
          <a:p>
            <a:pPr marL="0" indent="0">
              <a:buNone/>
            </a:pPr>
            <a:r>
              <a:rPr lang="pt-BR" sz="2800" dirty="0"/>
              <a:t>Importante considerar:</a:t>
            </a:r>
          </a:p>
          <a:p>
            <a:r>
              <a:rPr lang="pt-BR" sz="2400" dirty="0" smtClean="0"/>
              <a:t> </a:t>
            </a:r>
            <a:r>
              <a:rPr lang="pt-BR" sz="2400" dirty="0"/>
              <a:t>As competências essenciais e funcionais adequadas à sua realidade empresarial;</a:t>
            </a:r>
          </a:p>
          <a:p>
            <a:r>
              <a:rPr lang="pt-BR" sz="2400" dirty="0" smtClean="0"/>
              <a:t> </a:t>
            </a:r>
            <a:r>
              <a:rPr lang="pt-BR" sz="2400" dirty="0"/>
              <a:t>O tipo de vínculo afetivo – positivo ou negativo -  que os candidatos estabelecem com as tarefas;</a:t>
            </a:r>
          </a:p>
          <a:p>
            <a:r>
              <a:rPr lang="pt-BR" sz="2400" dirty="0" smtClean="0"/>
              <a:t> </a:t>
            </a:r>
            <a:r>
              <a:rPr lang="pt-BR" sz="2400" dirty="0"/>
              <a:t>A probabilidade dos futuros profissionais compartilharem  valores, crenças e princípios da cultura organizacional;</a:t>
            </a:r>
          </a:p>
          <a:p>
            <a:r>
              <a:rPr lang="pt-BR" sz="2400" dirty="0" smtClean="0"/>
              <a:t> </a:t>
            </a:r>
            <a:r>
              <a:rPr lang="pt-BR" sz="2400" dirty="0"/>
              <a:t>Semelhanças e diferenças pessoais e profissionais entre candidatos e atuais </a:t>
            </a:r>
            <a:r>
              <a:rPr lang="pt-BR" sz="2400" dirty="0" smtClean="0"/>
              <a:t>funcionários</a:t>
            </a:r>
            <a:r>
              <a:rPr lang="pt-BR" sz="2400" dirty="0"/>
              <a:t>;</a:t>
            </a:r>
          </a:p>
          <a:p>
            <a:r>
              <a:rPr lang="pt-BR" sz="2400" dirty="0" smtClean="0"/>
              <a:t> </a:t>
            </a:r>
            <a:r>
              <a:rPr lang="pt-BR" sz="2400" dirty="0"/>
              <a:t>Que tipo de experiência deve ter o candidato? Que características pessoais são necessárias</a:t>
            </a:r>
            <a:r>
              <a:rPr lang="pt-BR" sz="2400" dirty="0" smtClean="0"/>
              <a:t>?</a:t>
            </a:r>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48</a:t>
            </a:fld>
            <a:endParaRPr lang="en-US" dirty="0"/>
          </a:p>
        </p:txBody>
      </p:sp>
    </p:spTree>
    <p:extLst>
      <p:ext uri="{BB962C8B-B14F-4D97-AF65-F5344CB8AC3E}">
        <p14:creationId xmlns:p14="http://schemas.microsoft.com/office/powerpoint/2010/main" xmlns="" val="690166088"/>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CAPTAÇÃO E SELEÇÃO DE TALENTOS</a:t>
            </a:r>
            <a:endParaRPr lang="en-US" dirty="0"/>
          </a:p>
        </p:txBody>
      </p:sp>
      <p:sp>
        <p:nvSpPr>
          <p:cNvPr id="3" name="Content Placeholder 2"/>
          <p:cNvSpPr>
            <a:spLocks noGrp="1"/>
          </p:cNvSpPr>
          <p:nvPr>
            <p:ph sz="quarter" idx="1"/>
          </p:nvPr>
        </p:nvSpPr>
        <p:spPr>
          <a:xfrm>
            <a:off x="228600" y="2514600"/>
            <a:ext cx="8686800" cy="2362200"/>
          </a:xfrm>
        </p:spPr>
        <p:txBody>
          <a:bodyPr/>
          <a:lstStyle/>
          <a:p>
            <a:pPr marL="0" indent="0" algn="ctr">
              <a:buNone/>
            </a:pPr>
            <a:r>
              <a:rPr lang="pt-BR" sz="3200" dirty="0"/>
              <a:t>É um processo preventivo, na medida em que </a:t>
            </a:r>
          </a:p>
          <a:p>
            <a:pPr marL="0" indent="0" algn="ctr">
              <a:buNone/>
            </a:pPr>
            <a:r>
              <a:rPr lang="pt-BR" sz="3200" dirty="0"/>
              <a:t>visa atrair e selecionar candidatos com maior</a:t>
            </a:r>
          </a:p>
          <a:p>
            <a:pPr marL="0" indent="0" algn="ctr">
              <a:buNone/>
            </a:pPr>
            <a:r>
              <a:rPr lang="pt-BR" sz="3200" dirty="0"/>
              <a:t> probabilidade de alinhar suas expectativas às da </a:t>
            </a:r>
            <a:r>
              <a:rPr lang="pt-BR" sz="3200" dirty="0" smtClean="0"/>
              <a:t>organização.</a:t>
            </a:r>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49</a:t>
            </a:fld>
            <a:endParaRPr lang="en-US" dirty="0"/>
          </a:p>
        </p:txBody>
      </p:sp>
    </p:spTree>
    <p:extLst>
      <p:ext uri="{BB962C8B-B14F-4D97-AF65-F5344CB8AC3E}">
        <p14:creationId xmlns:p14="http://schemas.microsoft.com/office/powerpoint/2010/main" xmlns="" val="626705143"/>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GESTÃO DE PESSOAS</a:t>
            </a:r>
            <a:endParaRPr lang="en-US" dirty="0"/>
          </a:p>
        </p:txBody>
      </p:sp>
      <p:sp>
        <p:nvSpPr>
          <p:cNvPr id="3" name="Content Placeholder 2"/>
          <p:cNvSpPr>
            <a:spLocks noGrp="1"/>
          </p:cNvSpPr>
          <p:nvPr>
            <p:ph sz="quarter" idx="1"/>
          </p:nvPr>
        </p:nvSpPr>
        <p:spPr/>
        <p:txBody>
          <a:bodyPr/>
          <a:lstStyle/>
          <a:p>
            <a:r>
              <a:rPr lang="pt-BR" dirty="0" smtClean="0"/>
              <a:t>O que é Gestão de Pessoas?</a:t>
            </a:r>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5</a:t>
            </a:fld>
            <a:endParaRPr lang="en-US" dirty="0"/>
          </a:p>
        </p:txBody>
      </p:sp>
      <p:sp>
        <p:nvSpPr>
          <p:cNvPr id="5" name="Forma livre 7"/>
          <p:cNvSpPr/>
          <p:nvPr/>
        </p:nvSpPr>
        <p:spPr>
          <a:xfrm>
            <a:off x="381000" y="2209800"/>
            <a:ext cx="8534400" cy="30480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lstStyle/>
          <a:p>
            <a:pPr marL="228600" lvl="1" indent="-228600" algn="ctr" defTabSz="1066800"/>
            <a:r>
              <a:rPr lang="pt-BR" sz="2800" b="1" dirty="0">
                <a:solidFill>
                  <a:srgbClr val="FFFF00"/>
                </a:solidFill>
                <a:effectLst>
                  <a:outerShdw blurRad="38100" dist="38100" dir="2700000" algn="tl">
                    <a:srgbClr val="000000">
                      <a:alpha val="43137"/>
                    </a:srgbClr>
                  </a:outerShdw>
                </a:effectLst>
                <a:cs typeface="Arial" charset="0"/>
              </a:rPr>
              <a:t>Conjunto de políticas e práticas ligada ao desenvolvimento de pessoas e equipes, despertando  talentos e desenvolvendo a liderança para a obtenção de melhores resultados para a organização.</a:t>
            </a:r>
            <a:endParaRPr lang="en-US" sz="2800" b="1" dirty="0">
              <a:solidFill>
                <a:srgbClr val="FFFF00"/>
              </a:solidFill>
              <a:effectLst>
                <a:outerShdw blurRad="38100" dist="38100" dir="2700000" algn="tl">
                  <a:srgbClr val="000000">
                    <a:alpha val="43137"/>
                  </a:srgbClr>
                </a:outerShdw>
              </a:effectLst>
              <a:cs typeface="Arial" charset="0"/>
            </a:endParaRPr>
          </a:p>
        </p:txBody>
      </p:sp>
    </p:spTree>
    <p:extLst>
      <p:ext uri="{BB962C8B-B14F-4D97-AF65-F5344CB8AC3E}">
        <p14:creationId xmlns:p14="http://schemas.microsoft.com/office/powerpoint/2010/main" xmlns="" val="2612299811"/>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RECRUTAMENTO</a:t>
            </a:r>
            <a:endParaRPr lang="en-US" dirty="0"/>
          </a:p>
        </p:txBody>
      </p:sp>
      <p:sp>
        <p:nvSpPr>
          <p:cNvPr id="3" name="Content Placeholder 2"/>
          <p:cNvSpPr>
            <a:spLocks noGrp="1"/>
          </p:cNvSpPr>
          <p:nvPr>
            <p:ph sz="quarter"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50</a:t>
            </a:fld>
            <a:endParaRPr lang="en-US" dirty="0"/>
          </a:p>
        </p:txBody>
      </p:sp>
      <p:sp>
        <p:nvSpPr>
          <p:cNvPr id="9" name="Rectangle 31"/>
          <p:cNvSpPr>
            <a:spLocks noChangeArrowheads="1"/>
          </p:cNvSpPr>
          <p:nvPr/>
        </p:nvSpPr>
        <p:spPr bwMode="auto">
          <a:xfrm>
            <a:off x="457200" y="1146174"/>
            <a:ext cx="3140075" cy="1055608"/>
          </a:xfrm>
          <a:prstGeom prst="roundRect">
            <a:avLst/>
          </a:prstGeom>
          <a:solidFill>
            <a:srgbClr val="339966"/>
          </a:solidFill>
          <a:ln/>
          <a:extLst/>
        </p:spPr>
        <p:style>
          <a:lnRef idx="3">
            <a:schemeClr val="lt1"/>
          </a:lnRef>
          <a:fillRef idx="1">
            <a:schemeClr val="accent3"/>
          </a:fillRef>
          <a:effectRef idx="1">
            <a:schemeClr val="accent3"/>
          </a:effectRef>
          <a:fontRef idx="minor">
            <a:schemeClr val="lt1"/>
          </a:fontRef>
        </p:style>
        <p:txBody>
          <a:bodyPr lIns="0" tIns="0" rIns="0" bIns="0">
            <a:spAutoFit/>
          </a:bodyPr>
          <a:lstStyle/>
          <a:p>
            <a:pPr eaLnBrk="0" hangingPunct="0"/>
            <a:r>
              <a:rPr lang="pt-BR" sz="1400" b="1" dirty="0" smtClean="0">
                <a:solidFill>
                  <a:srgbClr val="FFFF00"/>
                </a:solidFill>
                <a:effectLst>
                  <a:outerShdw blurRad="38100" dist="38100" dir="2700000" algn="tl">
                    <a:srgbClr val="000000">
                      <a:alpha val="43137"/>
                    </a:srgbClr>
                  </a:outerShdw>
                </a:effectLst>
                <a:latin typeface="+mn-lt"/>
                <a:ea typeface="ＭＳ Ｐゴシック" pitchFamily="34" charset="-128"/>
              </a:rPr>
              <a:t>Planejamento do Recrutamento</a:t>
            </a:r>
          </a:p>
          <a:p>
            <a:pPr marL="171450" indent="-171450" eaLnBrk="0" hangingPunct="0">
              <a:buFont typeface="Arial" pitchFamily="34" charset="0"/>
              <a:buChar char="•"/>
            </a:pPr>
            <a:r>
              <a:rPr lang="pt-BR" sz="1200" b="1" dirty="0" smtClean="0">
                <a:solidFill>
                  <a:srgbClr val="FFFF00"/>
                </a:solidFill>
                <a:effectLst>
                  <a:outerShdw blurRad="38100" dist="38100" dir="2700000" algn="tl">
                    <a:srgbClr val="000000">
                      <a:alpha val="43137"/>
                    </a:srgbClr>
                  </a:outerShdw>
                </a:effectLst>
                <a:latin typeface="+mn-lt"/>
                <a:ea typeface="ＭＳ Ｐゴシック" pitchFamily="34" charset="-128"/>
              </a:rPr>
              <a:t>Estimativa </a:t>
            </a:r>
            <a:r>
              <a:rPr lang="pt-BR" sz="1200" b="1" dirty="0">
                <a:solidFill>
                  <a:srgbClr val="FFFF00"/>
                </a:solidFill>
                <a:effectLst>
                  <a:outerShdw blurRad="38100" dist="38100" dir="2700000" algn="tl">
                    <a:srgbClr val="000000">
                      <a:alpha val="43137"/>
                    </a:srgbClr>
                  </a:outerShdw>
                </a:effectLst>
                <a:latin typeface="+mn-lt"/>
                <a:ea typeface="ＭＳ Ｐゴシック" pitchFamily="34" charset="-128"/>
              </a:rPr>
              <a:t>do número de contatos necessários</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mn-lt"/>
                <a:ea typeface="ＭＳ Ｐゴシック" pitchFamily="34" charset="-128"/>
              </a:rPr>
              <a:t>Especificações das funções</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mn-lt"/>
                <a:ea typeface="ＭＳ Ｐゴシック" pitchFamily="34" charset="-128"/>
              </a:rPr>
              <a:t>Metas de ação</a:t>
            </a:r>
            <a:endParaRPr lang="pt-BR" sz="2800" b="1" dirty="0">
              <a:solidFill>
                <a:srgbClr val="FFFF00"/>
              </a:solidFill>
              <a:effectLst>
                <a:outerShdw blurRad="38100" dist="38100" dir="2700000" algn="tl">
                  <a:srgbClr val="000000">
                    <a:alpha val="43137"/>
                  </a:srgbClr>
                </a:outerShdw>
              </a:effectLst>
              <a:latin typeface="+mn-lt"/>
              <a:ea typeface="ＭＳ Ｐゴシック" pitchFamily="34" charset="-128"/>
            </a:endParaRPr>
          </a:p>
        </p:txBody>
      </p:sp>
      <p:sp>
        <p:nvSpPr>
          <p:cNvPr id="13" name="Rectangle 49"/>
          <p:cNvSpPr>
            <a:spLocks noChangeArrowheads="1"/>
          </p:cNvSpPr>
          <p:nvPr/>
        </p:nvSpPr>
        <p:spPr bwMode="auto">
          <a:xfrm>
            <a:off x="5241925" y="1126569"/>
            <a:ext cx="3216275" cy="1464231"/>
          </a:xfrm>
          <a:prstGeom prst="roundRect">
            <a:avLst/>
          </a:prstGeom>
          <a:solidFill>
            <a:srgbClr val="339966"/>
          </a:solidFill>
          <a:ln/>
          <a:extLst/>
        </p:spPr>
        <p:style>
          <a:lnRef idx="3">
            <a:schemeClr val="lt1"/>
          </a:lnRef>
          <a:fillRef idx="1">
            <a:schemeClr val="accent3"/>
          </a:fillRef>
          <a:effectRef idx="1">
            <a:schemeClr val="accent3"/>
          </a:effectRef>
          <a:fontRef idx="minor">
            <a:schemeClr val="lt1"/>
          </a:fontRef>
        </p:style>
        <p:txBody>
          <a:bodyPr lIns="0" tIns="0" rIns="0" bIns="0">
            <a:spAutoFit/>
          </a:bodyPr>
          <a:lstStyle/>
          <a:p>
            <a:pPr eaLnBrk="0" hangingPunct="0"/>
            <a:r>
              <a:rPr lang="pt-BR" sz="1400" b="1" dirty="0" smtClean="0">
                <a:solidFill>
                  <a:srgbClr val="FFFF00"/>
                </a:solidFill>
                <a:effectLst>
                  <a:outerShdw blurRad="38100" dist="38100" dir="2700000" algn="tl">
                    <a:srgbClr val="000000">
                      <a:alpha val="43137"/>
                    </a:srgbClr>
                  </a:outerShdw>
                </a:effectLst>
                <a:latin typeface="+mn-lt"/>
                <a:ea typeface="ＭＳ Ｐゴシック" pitchFamily="34" charset="-128"/>
              </a:rPr>
              <a:t>Filosofia do Recrutamento</a:t>
            </a:r>
          </a:p>
          <a:p>
            <a:pPr eaLnBrk="0" hangingPunct="0"/>
            <a:r>
              <a:rPr lang="pt-BR" sz="1200" b="1" dirty="0" smtClean="0">
                <a:solidFill>
                  <a:srgbClr val="FFFF00"/>
                </a:solidFill>
                <a:effectLst>
                  <a:outerShdw blurRad="38100" dist="38100" dir="2700000" algn="tl">
                    <a:srgbClr val="000000">
                      <a:alpha val="43137"/>
                    </a:srgbClr>
                  </a:outerShdw>
                </a:effectLst>
                <a:latin typeface="+mn-lt"/>
                <a:ea typeface="ＭＳ Ｐゴシック" pitchFamily="34" charset="-128"/>
              </a:rPr>
              <a:t>Preenchimento </a:t>
            </a:r>
            <a:r>
              <a:rPr lang="pt-BR" sz="1200" b="1" dirty="0">
                <a:solidFill>
                  <a:srgbClr val="FFFF00"/>
                </a:solidFill>
                <a:effectLst>
                  <a:outerShdw blurRad="38100" dist="38100" dir="2700000" algn="tl">
                    <a:srgbClr val="000000">
                      <a:alpha val="43137"/>
                    </a:srgbClr>
                  </a:outerShdw>
                </a:effectLst>
                <a:latin typeface="+mn-lt"/>
                <a:ea typeface="ＭＳ Ｐゴシック" pitchFamily="34" charset="-128"/>
              </a:rPr>
              <a:t>das vagas:</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mn-lt"/>
                <a:ea typeface="ＭＳ Ｐゴシック" pitchFamily="34" charset="-128"/>
              </a:rPr>
              <a:t>Interno vs Externo</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mn-lt"/>
                <a:ea typeface="ＭＳ Ｐゴシック" pitchFamily="34" charset="-128"/>
              </a:rPr>
              <a:t>Orientação para a carreira vs Orientação para a função</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mn-lt"/>
                <a:ea typeface="ＭＳ Ｐゴシック" pitchFamily="34" charset="-128"/>
              </a:rPr>
              <a:t>Orientação de Curto vs Longo Prazo</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mn-lt"/>
                <a:ea typeface="ＭＳ Ｐゴシック" pitchFamily="34" charset="-128"/>
              </a:rPr>
              <a:t>Considerações Especiais </a:t>
            </a:r>
            <a:endParaRPr lang="pt-BR" sz="2800" b="1" dirty="0">
              <a:solidFill>
                <a:srgbClr val="FFFF00"/>
              </a:solidFill>
              <a:effectLst>
                <a:outerShdw blurRad="38100" dist="38100" dir="2700000" algn="tl">
                  <a:srgbClr val="000000">
                    <a:alpha val="43137"/>
                  </a:srgbClr>
                </a:outerShdw>
              </a:effectLst>
              <a:latin typeface="+mn-lt"/>
              <a:ea typeface="ＭＳ Ｐゴシック" pitchFamily="34" charset="-128"/>
            </a:endParaRPr>
          </a:p>
        </p:txBody>
      </p:sp>
      <p:sp>
        <p:nvSpPr>
          <p:cNvPr id="17" name="Rectangle 111"/>
          <p:cNvSpPr>
            <a:spLocks noChangeArrowheads="1"/>
          </p:cNvSpPr>
          <p:nvPr/>
        </p:nvSpPr>
        <p:spPr bwMode="auto">
          <a:xfrm>
            <a:off x="1212850" y="2647951"/>
            <a:ext cx="35471" cy="172551"/>
          </a:xfrm>
          <a:prstGeom prst="roundRect">
            <a:avLst/>
          </a:prstGeom>
          <a:solidFill>
            <a:srgbClr val="99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r>
              <a:rPr lang="pt-BR" sz="1100">
                <a:solidFill>
                  <a:srgbClr val="FFFF00"/>
                </a:solidFill>
                <a:effectLst>
                  <a:outerShdw blurRad="38100" dist="38100" dir="2700000" algn="tl">
                    <a:srgbClr val="000000">
                      <a:alpha val="43137"/>
                    </a:srgbClr>
                  </a:outerShdw>
                </a:effectLst>
                <a:latin typeface="+mn-lt"/>
                <a:ea typeface="ＭＳ Ｐゴシック" pitchFamily="34" charset="-128"/>
              </a:rPr>
              <a:t> </a:t>
            </a:r>
            <a:endParaRPr lang="pt-BR">
              <a:solidFill>
                <a:srgbClr val="FFFF00"/>
              </a:solidFill>
              <a:effectLst>
                <a:outerShdw blurRad="38100" dist="38100" dir="2700000" algn="tl">
                  <a:srgbClr val="000000">
                    <a:alpha val="43137"/>
                  </a:srgbClr>
                </a:outerShdw>
              </a:effectLst>
              <a:latin typeface="+mn-lt"/>
              <a:ea typeface="ＭＳ Ｐゴシック" pitchFamily="34" charset="-128"/>
            </a:endParaRPr>
          </a:p>
        </p:txBody>
      </p:sp>
      <p:sp>
        <p:nvSpPr>
          <p:cNvPr id="18" name="Rectangle 112"/>
          <p:cNvSpPr>
            <a:spLocks noChangeArrowheads="1"/>
          </p:cNvSpPr>
          <p:nvPr/>
        </p:nvSpPr>
        <p:spPr bwMode="auto">
          <a:xfrm>
            <a:off x="504825" y="2438400"/>
            <a:ext cx="4546600" cy="1259919"/>
          </a:xfrm>
          <a:prstGeom prst="roundRect">
            <a:avLst/>
          </a:prstGeom>
          <a:solidFill>
            <a:srgbClr val="339966"/>
          </a:solidFill>
          <a:ln/>
          <a:extLst/>
        </p:spPr>
        <p:style>
          <a:lnRef idx="3">
            <a:schemeClr val="lt1"/>
          </a:lnRef>
          <a:fillRef idx="1">
            <a:schemeClr val="accent3"/>
          </a:fillRef>
          <a:effectRef idx="1">
            <a:schemeClr val="accent3"/>
          </a:effectRef>
          <a:fontRef idx="minor">
            <a:schemeClr val="lt1"/>
          </a:fontRef>
        </p:style>
        <p:txBody>
          <a:bodyPr wrap="square" lIns="0" tIns="0" rIns="0" bIns="0">
            <a:spAutoFit/>
          </a:bodyPr>
          <a:lstStyle/>
          <a:p>
            <a:pPr eaLnBrk="0" hangingPunct="0"/>
            <a:r>
              <a:rPr lang="pt-BR" sz="1400" b="1" dirty="0" smtClean="0">
                <a:solidFill>
                  <a:srgbClr val="FFFF00"/>
                </a:solidFill>
                <a:effectLst>
                  <a:outerShdw blurRad="38100" dist="38100" dir="2700000" algn="tl">
                    <a:srgbClr val="000000">
                      <a:alpha val="43137"/>
                    </a:srgbClr>
                  </a:outerShdw>
                </a:effectLst>
                <a:latin typeface="+mn-lt"/>
                <a:ea typeface="ＭＳ Ｐゴシック" pitchFamily="34" charset="-128"/>
              </a:rPr>
              <a:t>Desenvolvimento da Estratégia do Recrutamento</a:t>
            </a:r>
          </a:p>
          <a:p>
            <a:pPr marL="171450" indent="-171450" eaLnBrk="0" hangingPunct="0">
              <a:buFont typeface="Arial" pitchFamily="34" charset="0"/>
              <a:buChar char="•"/>
            </a:pPr>
            <a:r>
              <a:rPr lang="pt-BR" sz="1200" b="1" dirty="0" smtClean="0">
                <a:solidFill>
                  <a:srgbClr val="FFFF00"/>
                </a:solidFill>
                <a:effectLst>
                  <a:outerShdw blurRad="38100" dist="38100" dir="2700000" algn="tl">
                    <a:srgbClr val="000000">
                      <a:alpha val="43137"/>
                    </a:srgbClr>
                  </a:outerShdw>
                </a:effectLst>
                <a:latin typeface="+mn-lt"/>
                <a:ea typeface="ＭＳ Ｐゴシック" pitchFamily="34" charset="-128"/>
              </a:rPr>
              <a:t>Escolha </a:t>
            </a:r>
            <a:r>
              <a:rPr lang="pt-BR" sz="1200" b="1" dirty="0">
                <a:solidFill>
                  <a:srgbClr val="FFFF00"/>
                </a:solidFill>
                <a:effectLst>
                  <a:outerShdw blurRad="38100" dist="38100" dir="2700000" algn="tl">
                    <a:srgbClr val="000000">
                      <a:alpha val="43137"/>
                    </a:srgbClr>
                  </a:outerShdw>
                </a:effectLst>
                <a:latin typeface="+mn-lt"/>
                <a:ea typeface="ＭＳ Ｐゴシック" pitchFamily="34" charset="-128"/>
              </a:rPr>
              <a:t>das qualificações dos candidatos;</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mn-lt"/>
                <a:ea typeface="ＭＳ Ｐゴシック" pitchFamily="34" charset="-128"/>
              </a:rPr>
              <a:t>Escolha das fontes para recrutamento e canais de comunicação;</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mn-lt"/>
                <a:ea typeface="ＭＳ Ｐゴシック" pitchFamily="34" charset="-128"/>
              </a:rPr>
              <a:t>Escolha da Persuasão;</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mn-lt"/>
                <a:ea typeface="ＭＳ Ｐゴシック" pitchFamily="34" charset="-128"/>
              </a:rPr>
              <a:t>Escolha da Mensagem;</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mn-lt"/>
                <a:ea typeface="ＭＳ Ｐゴシック" pitchFamily="34" charset="-128"/>
              </a:rPr>
              <a:t>Escolha e preparação dos recrutados</a:t>
            </a:r>
            <a:r>
              <a:rPr lang="pt-BR" sz="1050" dirty="0">
                <a:solidFill>
                  <a:srgbClr val="FFFF00"/>
                </a:solidFill>
                <a:effectLst>
                  <a:outerShdw blurRad="38100" dist="38100" dir="2700000" algn="tl">
                    <a:srgbClr val="000000">
                      <a:alpha val="43137"/>
                    </a:srgbClr>
                  </a:outerShdw>
                </a:effectLst>
                <a:latin typeface="+mn-lt"/>
                <a:ea typeface="ＭＳ Ｐゴシック" pitchFamily="34" charset="-128"/>
              </a:rPr>
              <a:t>.</a:t>
            </a:r>
          </a:p>
        </p:txBody>
      </p:sp>
      <p:sp>
        <p:nvSpPr>
          <p:cNvPr id="21" name="Rectangle 125"/>
          <p:cNvSpPr>
            <a:spLocks noChangeArrowheads="1"/>
          </p:cNvSpPr>
          <p:nvPr/>
        </p:nvSpPr>
        <p:spPr bwMode="auto">
          <a:xfrm>
            <a:off x="1212850" y="3170238"/>
            <a:ext cx="70" cy="369332"/>
          </a:xfrm>
          <a:prstGeom prst="roundRect">
            <a:avLst/>
          </a:prstGeom>
          <a:solidFill>
            <a:srgbClr val="9999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endParaRPr lang="pt-BR" dirty="0">
              <a:solidFill>
                <a:srgbClr val="FFFF00"/>
              </a:solidFill>
              <a:effectLst>
                <a:outerShdw blurRad="38100" dist="38100" dir="2700000" algn="tl">
                  <a:srgbClr val="000000">
                    <a:alpha val="43137"/>
                  </a:srgbClr>
                </a:outerShdw>
              </a:effectLst>
              <a:latin typeface="+mn-lt"/>
              <a:ea typeface="ＭＳ Ｐゴシック" pitchFamily="34" charset="-128"/>
            </a:endParaRPr>
          </a:p>
        </p:txBody>
      </p:sp>
      <p:sp>
        <p:nvSpPr>
          <p:cNvPr id="26" name="Rectangle 139"/>
          <p:cNvSpPr>
            <a:spLocks noChangeArrowheads="1"/>
          </p:cNvSpPr>
          <p:nvPr/>
        </p:nvSpPr>
        <p:spPr bwMode="auto">
          <a:xfrm>
            <a:off x="693738" y="3906822"/>
            <a:ext cx="3573462" cy="1668542"/>
          </a:xfrm>
          <a:prstGeom prst="roundRect">
            <a:avLst/>
          </a:prstGeom>
          <a:solidFill>
            <a:srgbClr val="339966"/>
          </a:solidFill>
          <a:ln/>
          <a:extLst/>
        </p:spPr>
        <p:style>
          <a:lnRef idx="3">
            <a:schemeClr val="lt1"/>
          </a:lnRef>
          <a:fillRef idx="1">
            <a:schemeClr val="accent3"/>
          </a:fillRef>
          <a:effectRef idx="1">
            <a:schemeClr val="accent3"/>
          </a:effectRef>
          <a:fontRef idx="minor">
            <a:schemeClr val="lt1"/>
          </a:fontRef>
        </p:style>
        <p:txBody>
          <a:bodyPr lIns="0" tIns="0" rIns="0" bIns="0">
            <a:spAutoFit/>
          </a:bodyPr>
          <a:lstStyle/>
          <a:p>
            <a:pPr eaLnBrk="0" hangingPunct="0"/>
            <a:r>
              <a:rPr lang="pt-BR" sz="1400" b="1" dirty="0" smtClean="0">
                <a:solidFill>
                  <a:srgbClr val="FFFF00"/>
                </a:solidFill>
                <a:effectLst>
                  <a:outerShdw blurRad="38100" dist="38100" dir="2700000" algn="tl">
                    <a:srgbClr val="000000">
                      <a:alpha val="43137"/>
                    </a:srgbClr>
                  </a:outerShdw>
                </a:effectLst>
                <a:latin typeface="+mn-lt"/>
                <a:ea typeface="ＭＳ Ｐゴシック" pitchFamily="34" charset="-128"/>
              </a:rPr>
              <a:t>Atividades de Recrutamento</a:t>
            </a:r>
          </a:p>
          <a:p>
            <a:pPr marL="171450" indent="-171450" eaLnBrk="0" hangingPunct="0">
              <a:buFont typeface="Arial" pitchFamily="34" charset="0"/>
              <a:buChar char="•"/>
            </a:pPr>
            <a:r>
              <a:rPr lang="pt-BR" sz="1200" b="1" dirty="0" smtClean="0">
                <a:solidFill>
                  <a:srgbClr val="FFFF00"/>
                </a:solidFill>
                <a:effectLst>
                  <a:outerShdw blurRad="38100" dist="38100" dir="2700000" algn="tl">
                    <a:srgbClr val="000000">
                      <a:alpha val="43137"/>
                    </a:srgbClr>
                  </a:outerShdw>
                </a:effectLst>
                <a:latin typeface="+mn-lt"/>
                <a:ea typeface="ＭＳ Ｐゴシック" pitchFamily="34" charset="-128"/>
              </a:rPr>
              <a:t>Abertura </a:t>
            </a:r>
            <a:r>
              <a:rPr lang="pt-BR" sz="1200" b="1" dirty="0">
                <a:solidFill>
                  <a:srgbClr val="FFFF00"/>
                </a:solidFill>
                <a:effectLst>
                  <a:outerShdw blurRad="38100" dist="38100" dir="2700000" algn="tl">
                    <a:srgbClr val="000000">
                      <a:alpha val="43137"/>
                    </a:srgbClr>
                  </a:outerShdw>
                </a:effectLst>
                <a:latin typeface="+mn-lt"/>
                <a:ea typeface="ＭＳ Ｐゴシック" pitchFamily="34" charset="-128"/>
              </a:rPr>
              <a:t>da vaga;</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mn-lt"/>
                <a:ea typeface="ＭＳ Ｐゴシック" pitchFamily="34" charset="-128"/>
              </a:rPr>
              <a:t>Anúncio da Vaga;</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mn-lt"/>
                <a:ea typeface="ＭＳ Ｐゴシック" pitchFamily="34" charset="-128"/>
              </a:rPr>
              <a:t>Visitas às Universidades;</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mn-lt"/>
                <a:ea typeface="ＭＳ Ｐゴシック" pitchFamily="34" charset="-128"/>
              </a:rPr>
              <a:t>Métodos de Recrutamento;</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mn-lt"/>
                <a:ea typeface="ＭＳ Ｐゴシック" pitchFamily="34" charset="-128"/>
              </a:rPr>
              <a:t>Atividades de Acompanhamento (E-mails, telefonemas);</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mn-lt"/>
                <a:ea typeface="ＭＳ Ｐゴシック" pitchFamily="34" charset="-128"/>
              </a:rPr>
              <a:t>Manutenção de Registros (Banco de Dados).</a:t>
            </a:r>
            <a:endParaRPr lang="pt-BR" sz="2800" b="1" dirty="0">
              <a:solidFill>
                <a:srgbClr val="FFFF00"/>
              </a:solidFill>
              <a:effectLst>
                <a:outerShdw blurRad="38100" dist="38100" dir="2700000" algn="tl">
                  <a:srgbClr val="000000">
                    <a:alpha val="43137"/>
                  </a:srgbClr>
                </a:outerShdw>
              </a:effectLst>
              <a:latin typeface="+mn-lt"/>
              <a:ea typeface="ＭＳ Ｐゴシック" pitchFamily="34" charset="-128"/>
            </a:endParaRPr>
          </a:p>
        </p:txBody>
      </p:sp>
      <p:sp>
        <p:nvSpPr>
          <p:cNvPr id="29" name="Rectangle 171"/>
          <p:cNvSpPr>
            <a:spLocks noChangeArrowheads="1"/>
          </p:cNvSpPr>
          <p:nvPr/>
        </p:nvSpPr>
        <p:spPr bwMode="auto">
          <a:xfrm>
            <a:off x="6167900" y="4343400"/>
            <a:ext cx="2214100" cy="885349"/>
          </a:xfrm>
          <a:prstGeom prst="roundRect">
            <a:avLst/>
          </a:prstGeom>
          <a:solidFill>
            <a:srgbClr val="339966"/>
          </a:solidFill>
          <a:ln/>
          <a:extLst/>
        </p:spPr>
        <p:style>
          <a:lnRef idx="3">
            <a:schemeClr val="lt1"/>
          </a:lnRef>
          <a:fillRef idx="1">
            <a:schemeClr val="accent3"/>
          </a:fillRef>
          <a:effectRef idx="1">
            <a:schemeClr val="accent3"/>
          </a:effectRef>
          <a:fontRef idx="minor">
            <a:schemeClr val="lt1"/>
          </a:fontRef>
        </p:style>
        <p:txBody>
          <a:bodyPr wrap="square" lIns="0" tIns="0" rIns="0" bIns="0">
            <a:spAutoFit/>
          </a:bodyPr>
          <a:lstStyle/>
          <a:p>
            <a:pPr eaLnBrk="0" hangingPunct="0"/>
            <a:endParaRPr lang="pt-BR" sz="1200" b="1" dirty="0" smtClean="0">
              <a:solidFill>
                <a:srgbClr val="FFFF00"/>
              </a:solidFill>
              <a:effectLst>
                <a:outerShdw blurRad="38100" dist="38100" dir="2700000" algn="tl">
                  <a:srgbClr val="000000">
                    <a:alpha val="43137"/>
                  </a:srgbClr>
                </a:outerShdw>
              </a:effectLst>
              <a:latin typeface="+mn-lt"/>
              <a:ea typeface="ＭＳ Ｐゴシック" pitchFamily="34" charset="-128"/>
            </a:endParaRPr>
          </a:p>
          <a:p>
            <a:pPr algn="ctr" eaLnBrk="0" hangingPunct="0"/>
            <a:r>
              <a:rPr lang="pt-BR" sz="1400" b="1" dirty="0" smtClean="0">
                <a:solidFill>
                  <a:srgbClr val="FFFF00"/>
                </a:solidFill>
                <a:effectLst>
                  <a:outerShdw blurRad="38100" dist="38100" dir="2700000" algn="tl">
                    <a:srgbClr val="000000">
                      <a:alpha val="43137"/>
                    </a:srgbClr>
                  </a:outerShdw>
                </a:effectLst>
                <a:latin typeface="+mn-lt"/>
                <a:ea typeface="ＭＳ Ｐゴシック" pitchFamily="34" charset="-128"/>
              </a:rPr>
              <a:t>Avaliando/Selecionando </a:t>
            </a:r>
          </a:p>
          <a:p>
            <a:pPr algn="ctr" eaLnBrk="0" hangingPunct="0"/>
            <a:r>
              <a:rPr lang="pt-BR" sz="1400" b="1" dirty="0" smtClean="0">
                <a:solidFill>
                  <a:srgbClr val="FFFF00"/>
                </a:solidFill>
                <a:effectLst>
                  <a:outerShdw blurRad="38100" dist="38100" dir="2700000" algn="tl">
                    <a:srgbClr val="000000">
                      <a:alpha val="43137"/>
                    </a:srgbClr>
                  </a:outerShdw>
                </a:effectLst>
                <a:latin typeface="+mn-lt"/>
                <a:ea typeface="ＭＳ Ｐゴシック" pitchFamily="34" charset="-128"/>
              </a:rPr>
              <a:t>funcionários </a:t>
            </a:r>
          </a:p>
          <a:p>
            <a:pPr eaLnBrk="0" hangingPunct="0"/>
            <a:endParaRPr lang="pt-BR" sz="1200" b="1" dirty="0" smtClean="0">
              <a:solidFill>
                <a:srgbClr val="FFFF00"/>
              </a:solidFill>
              <a:effectLst>
                <a:outerShdw blurRad="38100" dist="38100" dir="2700000" algn="tl">
                  <a:srgbClr val="000000">
                    <a:alpha val="43137"/>
                  </a:srgbClr>
                </a:outerShdw>
              </a:effectLst>
              <a:latin typeface="+mn-lt"/>
              <a:ea typeface="ＭＳ Ｐゴシック" pitchFamily="34" charset="-128"/>
            </a:endParaRPr>
          </a:p>
        </p:txBody>
      </p:sp>
      <p:sp>
        <p:nvSpPr>
          <p:cNvPr id="33" name="Rectangle 221"/>
          <p:cNvSpPr>
            <a:spLocks noChangeArrowheads="1"/>
          </p:cNvSpPr>
          <p:nvPr/>
        </p:nvSpPr>
        <p:spPr bwMode="auto">
          <a:xfrm>
            <a:off x="1785938" y="5867400"/>
            <a:ext cx="3711575" cy="851297"/>
          </a:xfrm>
          <a:prstGeom prst="roundRect">
            <a:avLst/>
          </a:prstGeom>
          <a:solidFill>
            <a:srgbClr val="339966"/>
          </a:solidFill>
          <a:ln/>
          <a:extLst/>
        </p:spPr>
        <p:style>
          <a:lnRef idx="3">
            <a:schemeClr val="lt1"/>
          </a:lnRef>
          <a:fillRef idx="1">
            <a:schemeClr val="accent3"/>
          </a:fillRef>
          <a:effectRef idx="1">
            <a:schemeClr val="accent3"/>
          </a:effectRef>
          <a:fontRef idx="minor">
            <a:schemeClr val="lt1"/>
          </a:fontRef>
        </p:style>
        <p:txBody>
          <a:bodyPr lIns="0" tIns="0" rIns="0" bIns="0">
            <a:spAutoFit/>
          </a:bodyPr>
          <a:lstStyle/>
          <a:p>
            <a:pPr eaLnBrk="0" hangingPunct="0"/>
            <a:r>
              <a:rPr lang="pt-BR" sz="1400" b="1" dirty="0" smtClean="0">
                <a:solidFill>
                  <a:srgbClr val="FFFF00"/>
                </a:solidFill>
                <a:effectLst>
                  <a:outerShdw blurRad="38100" dist="38100" dir="2700000" algn="tl">
                    <a:srgbClr val="000000">
                      <a:alpha val="43137"/>
                    </a:srgbClr>
                  </a:outerShdw>
                </a:effectLst>
                <a:latin typeface="+mn-lt"/>
                <a:ea typeface="ＭＳ Ｐゴシック" pitchFamily="34" charset="-128"/>
              </a:rPr>
              <a:t>Avaliação do Recrutamento</a:t>
            </a:r>
          </a:p>
          <a:p>
            <a:pPr marL="171450" indent="-171450" eaLnBrk="0" hangingPunct="0">
              <a:buFont typeface="Arial" pitchFamily="34" charset="0"/>
              <a:buChar char="•"/>
            </a:pPr>
            <a:r>
              <a:rPr lang="pt-BR" sz="1200" b="1" dirty="0" smtClean="0">
                <a:solidFill>
                  <a:srgbClr val="FFFF00"/>
                </a:solidFill>
                <a:effectLst>
                  <a:outerShdw blurRad="38100" dist="38100" dir="2700000" algn="tl">
                    <a:srgbClr val="000000">
                      <a:alpha val="43137"/>
                    </a:srgbClr>
                  </a:outerShdw>
                </a:effectLst>
                <a:latin typeface="+mn-lt"/>
                <a:ea typeface="ＭＳ Ｐゴシック" pitchFamily="34" charset="-128"/>
              </a:rPr>
              <a:t>Qual </a:t>
            </a:r>
            <a:r>
              <a:rPr lang="pt-BR" sz="1200" b="1" dirty="0">
                <a:solidFill>
                  <a:srgbClr val="FFFF00"/>
                </a:solidFill>
                <a:effectLst>
                  <a:outerShdw blurRad="38100" dist="38100" dir="2700000" algn="tl">
                    <a:srgbClr val="000000">
                      <a:alpha val="43137"/>
                    </a:srgbClr>
                  </a:outerShdw>
                </a:effectLst>
                <a:latin typeface="+mn-lt"/>
                <a:ea typeface="ＭＳ Ｐゴシック" pitchFamily="34" charset="-128"/>
              </a:rPr>
              <a:t>foi o número de funções preenchidas</a:t>
            </a:r>
            <a:r>
              <a:rPr lang="pt-BR" sz="1200" b="1" dirty="0" smtClean="0">
                <a:solidFill>
                  <a:srgbClr val="FFFF00"/>
                </a:solidFill>
                <a:effectLst>
                  <a:outerShdw blurRad="38100" dist="38100" dir="2700000" algn="tl">
                    <a:srgbClr val="000000">
                      <a:alpha val="43137"/>
                    </a:srgbClr>
                  </a:outerShdw>
                </a:effectLst>
                <a:latin typeface="+mn-lt"/>
                <a:ea typeface="ＭＳ Ｐゴシック" pitchFamily="34" charset="-128"/>
              </a:rPr>
              <a:t>?</a:t>
            </a:r>
          </a:p>
          <a:p>
            <a:pPr marL="171450" indent="-171450" eaLnBrk="0" hangingPunct="0">
              <a:buFont typeface="Arial" pitchFamily="34" charset="0"/>
              <a:buChar char="•"/>
            </a:pPr>
            <a:r>
              <a:rPr lang="pt-BR" sz="1200" b="1" dirty="0" smtClean="0">
                <a:solidFill>
                  <a:srgbClr val="FFFF00"/>
                </a:solidFill>
                <a:effectLst>
                  <a:outerShdw blurRad="38100" dist="38100" dir="2700000" algn="tl">
                    <a:srgbClr val="000000">
                      <a:alpha val="43137"/>
                    </a:srgbClr>
                  </a:outerShdw>
                </a:effectLst>
                <a:latin typeface="+mn-lt"/>
                <a:ea typeface="ＭＳ Ｐゴシック" pitchFamily="34" charset="-128"/>
              </a:rPr>
              <a:t>O preenchimento das funções foi em tempo?</a:t>
            </a:r>
          </a:p>
          <a:p>
            <a:pPr marL="171450" indent="-171450" eaLnBrk="0" hangingPunct="0">
              <a:buFont typeface="Arial" pitchFamily="34" charset="0"/>
              <a:buChar char="•"/>
            </a:pPr>
            <a:r>
              <a:rPr lang="pt-BR" sz="1200" b="1" dirty="0" smtClean="0">
                <a:solidFill>
                  <a:srgbClr val="FFFF00"/>
                </a:solidFill>
                <a:effectLst>
                  <a:outerShdw blurRad="38100" dist="38100" dir="2700000" algn="tl">
                    <a:srgbClr val="000000">
                      <a:alpha val="43137"/>
                    </a:srgbClr>
                  </a:outerShdw>
                </a:effectLst>
                <a:latin typeface="+mn-lt"/>
                <a:ea typeface="ＭＳ Ｐゴシック" pitchFamily="34" charset="-128"/>
              </a:rPr>
              <a:t>As metas de ação foram alcançadas?</a:t>
            </a:r>
            <a:endParaRPr lang="pt-BR" sz="2800" b="1" dirty="0">
              <a:solidFill>
                <a:srgbClr val="FFFF00"/>
              </a:solidFill>
              <a:effectLst>
                <a:outerShdw blurRad="38100" dist="38100" dir="2700000" algn="tl">
                  <a:srgbClr val="000000">
                    <a:alpha val="43137"/>
                  </a:srgbClr>
                </a:outerShdw>
              </a:effectLst>
              <a:latin typeface="+mn-lt"/>
              <a:ea typeface="ＭＳ Ｐゴシック" pitchFamily="34" charset="-128"/>
            </a:endParaRPr>
          </a:p>
        </p:txBody>
      </p:sp>
      <p:sp>
        <p:nvSpPr>
          <p:cNvPr id="36" name="Line 232"/>
          <p:cNvSpPr>
            <a:spLocks noChangeShapeType="1"/>
          </p:cNvSpPr>
          <p:nvPr/>
        </p:nvSpPr>
        <p:spPr bwMode="auto">
          <a:xfrm>
            <a:off x="3581400" y="5569420"/>
            <a:ext cx="0" cy="304800"/>
          </a:xfrm>
          <a:prstGeom prst="line">
            <a:avLst/>
          </a:prstGeom>
          <a:ln>
            <a:headEnd/>
            <a:tailEnd type="triangle" w="med" len="med"/>
          </a:ln>
          <a:extLst/>
        </p:spPr>
        <p:style>
          <a:lnRef idx="3">
            <a:schemeClr val="dk1"/>
          </a:lnRef>
          <a:fillRef idx="0">
            <a:schemeClr val="dk1"/>
          </a:fillRef>
          <a:effectRef idx="2">
            <a:schemeClr val="dk1"/>
          </a:effectRef>
          <a:fontRef idx="minor">
            <a:schemeClr val="tx1"/>
          </a:fontRef>
        </p:style>
        <p:txBody>
          <a:bodyPr wrap="none"/>
          <a:lstStyle/>
          <a:p>
            <a:endParaRPr lang="en-US"/>
          </a:p>
        </p:txBody>
      </p:sp>
      <p:sp>
        <p:nvSpPr>
          <p:cNvPr id="37" name="Line 232"/>
          <p:cNvSpPr>
            <a:spLocks noChangeShapeType="1"/>
          </p:cNvSpPr>
          <p:nvPr/>
        </p:nvSpPr>
        <p:spPr bwMode="auto">
          <a:xfrm>
            <a:off x="2156696" y="3733800"/>
            <a:ext cx="0" cy="214313"/>
          </a:xfrm>
          <a:prstGeom prst="line">
            <a:avLst/>
          </a:prstGeom>
          <a:ln>
            <a:headEnd/>
            <a:tailEnd type="triangle" w="med" len="med"/>
          </a:ln>
          <a:extLst/>
        </p:spPr>
        <p:style>
          <a:lnRef idx="3">
            <a:schemeClr val="dk1"/>
          </a:lnRef>
          <a:fillRef idx="0">
            <a:schemeClr val="dk1"/>
          </a:fillRef>
          <a:effectRef idx="2">
            <a:schemeClr val="dk1"/>
          </a:effectRef>
          <a:fontRef idx="minor">
            <a:schemeClr val="tx1"/>
          </a:fontRef>
        </p:style>
        <p:txBody>
          <a:bodyPr wrap="none"/>
          <a:lstStyle/>
          <a:p>
            <a:endParaRPr lang="en-US"/>
          </a:p>
        </p:txBody>
      </p:sp>
      <p:sp>
        <p:nvSpPr>
          <p:cNvPr id="38" name="Line 232"/>
          <p:cNvSpPr>
            <a:spLocks noChangeShapeType="1"/>
          </p:cNvSpPr>
          <p:nvPr/>
        </p:nvSpPr>
        <p:spPr bwMode="auto">
          <a:xfrm flipH="1">
            <a:off x="2133600" y="2209800"/>
            <a:ext cx="0" cy="228600"/>
          </a:xfrm>
          <a:prstGeom prst="line">
            <a:avLst/>
          </a:prstGeom>
          <a:ln>
            <a:headEnd/>
            <a:tailEnd type="triangle" w="med" len="med"/>
          </a:ln>
          <a:extLst/>
        </p:spPr>
        <p:style>
          <a:lnRef idx="3">
            <a:schemeClr val="dk1"/>
          </a:lnRef>
          <a:fillRef idx="0">
            <a:schemeClr val="dk1"/>
          </a:fillRef>
          <a:effectRef idx="2">
            <a:schemeClr val="dk1"/>
          </a:effectRef>
          <a:fontRef idx="minor">
            <a:schemeClr val="tx1"/>
          </a:fontRef>
        </p:style>
        <p:txBody>
          <a:bodyPr wrap="none"/>
          <a:lstStyle/>
          <a:p>
            <a:endParaRPr lang="en-US"/>
          </a:p>
        </p:txBody>
      </p:sp>
      <p:sp>
        <p:nvSpPr>
          <p:cNvPr id="39" name="Line 232"/>
          <p:cNvSpPr>
            <a:spLocks noChangeShapeType="1"/>
          </p:cNvSpPr>
          <p:nvPr/>
        </p:nvSpPr>
        <p:spPr bwMode="auto">
          <a:xfrm flipH="1">
            <a:off x="3671886" y="1676400"/>
            <a:ext cx="1509714" cy="0"/>
          </a:xfrm>
          <a:prstGeom prst="line">
            <a:avLst/>
          </a:prstGeom>
          <a:ln>
            <a:headEnd/>
            <a:tailEnd type="triangle" w="med" len="med"/>
          </a:ln>
          <a:extLst/>
        </p:spPr>
        <p:style>
          <a:lnRef idx="3">
            <a:schemeClr val="dk1"/>
          </a:lnRef>
          <a:fillRef idx="0">
            <a:schemeClr val="dk1"/>
          </a:fillRef>
          <a:effectRef idx="2">
            <a:schemeClr val="dk1"/>
          </a:effectRef>
          <a:fontRef idx="minor">
            <a:schemeClr val="tx1"/>
          </a:fontRef>
        </p:style>
        <p:txBody>
          <a:bodyPr wrap="none"/>
          <a:lstStyle/>
          <a:p>
            <a:endParaRPr lang="en-US"/>
          </a:p>
        </p:txBody>
      </p:sp>
      <p:grpSp>
        <p:nvGrpSpPr>
          <p:cNvPr id="40" name="Grupo 174"/>
          <p:cNvGrpSpPr>
            <a:grpSpLocks/>
          </p:cNvGrpSpPr>
          <p:nvPr/>
        </p:nvGrpSpPr>
        <p:grpSpPr bwMode="auto">
          <a:xfrm>
            <a:off x="4267200" y="4500563"/>
            <a:ext cx="1809750" cy="147637"/>
            <a:chOff x="4857752" y="4500570"/>
            <a:chExt cx="1143008" cy="142876"/>
          </a:xfrm>
        </p:grpSpPr>
        <p:sp>
          <p:nvSpPr>
            <p:cNvPr id="41" name="Line 232"/>
            <p:cNvSpPr>
              <a:spLocks noChangeShapeType="1"/>
            </p:cNvSpPr>
            <p:nvPr/>
          </p:nvSpPr>
          <p:spPr bwMode="auto">
            <a:xfrm>
              <a:off x="4857752" y="4500570"/>
              <a:ext cx="1143008" cy="0"/>
            </a:xfrm>
            <a:prstGeom prst="line">
              <a:avLst/>
            </a:prstGeom>
            <a:ln>
              <a:headEnd/>
              <a:tailEnd type="triangle" w="med" len="med"/>
            </a:ln>
            <a:extLst/>
          </p:spPr>
          <p:style>
            <a:lnRef idx="3">
              <a:schemeClr val="dk1"/>
            </a:lnRef>
            <a:fillRef idx="0">
              <a:schemeClr val="dk1"/>
            </a:fillRef>
            <a:effectRef idx="2">
              <a:schemeClr val="dk1"/>
            </a:effectRef>
            <a:fontRef idx="minor">
              <a:schemeClr val="tx1"/>
            </a:fontRef>
          </p:style>
          <p:txBody>
            <a:bodyPr wrap="none"/>
            <a:lstStyle/>
            <a:p>
              <a:endParaRPr lang="en-US"/>
            </a:p>
          </p:txBody>
        </p:sp>
        <p:sp>
          <p:nvSpPr>
            <p:cNvPr id="42" name="Line 232"/>
            <p:cNvSpPr>
              <a:spLocks noChangeShapeType="1"/>
            </p:cNvSpPr>
            <p:nvPr/>
          </p:nvSpPr>
          <p:spPr bwMode="auto">
            <a:xfrm flipH="1">
              <a:off x="4857752" y="4643446"/>
              <a:ext cx="1071570" cy="0"/>
            </a:xfrm>
            <a:prstGeom prst="line">
              <a:avLst/>
            </a:prstGeom>
            <a:ln>
              <a:headEnd/>
              <a:tailEnd type="triangle" w="med" len="med"/>
            </a:ln>
            <a:extLst/>
          </p:spPr>
          <p:style>
            <a:lnRef idx="3">
              <a:schemeClr val="dk1"/>
            </a:lnRef>
            <a:fillRef idx="0">
              <a:schemeClr val="dk1"/>
            </a:fillRef>
            <a:effectRef idx="2">
              <a:schemeClr val="dk1"/>
            </a:effectRef>
            <a:fontRef idx="minor">
              <a:schemeClr val="tx1"/>
            </a:fontRef>
          </p:style>
          <p:txBody>
            <a:bodyPr wrap="none"/>
            <a:lstStyle/>
            <a:p>
              <a:endParaRPr lang="en-US"/>
            </a:p>
          </p:txBody>
        </p:sp>
      </p:grpSp>
    </p:spTree>
    <p:extLst>
      <p:ext uri="{BB962C8B-B14F-4D97-AF65-F5344CB8AC3E}">
        <p14:creationId xmlns:p14="http://schemas.microsoft.com/office/powerpoint/2010/main" xmlns="" val="3313213504"/>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up)">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up)">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down)">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990600"/>
          </a:xfrm>
        </p:spPr>
        <p:txBody>
          <a:bodyPr/>
          <a:lstStyle/>
          <a:p>
            <a:r>
              <a:rPr lang="pt-BR" dirty="0" smtClean="0"/>
              <a:t>SELEÇÃO</a:t>
            </a:r>
            <a:endParaRPr lang="en-US" dirty="0"/>
          </a:p>
        </p:txBody>
      </p:sp>
      <p:sp>
        <p:nvSpPr>
          <p:cNvPr id="3" name="Content Placeholder 2"/>
          <p:cNvSpPr>
            <a:spLocks noGrp="1"/>
          </p:cNvSpPr>
          <p:nvPr>
            <p:ph sz="quarter"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51</a:t>
            </a:fld>
            <a:endParaRPr lang="en-US" dirty="0"/>
          </a:p>
        </p:txBody>
      </p:sp>
      <p:sp>
        <p:nvSpPr>
          <p:cNvPr id="8" name="Rectangle 112"/>
          <p:cNvSpPr>
            <a:spLocks noChangeArrowheads="1"/>
          </p:cNvSpPr>
          <p:nvPr/>
        </p:nvSpPr>
        <p:spPr bwMode="auto">
          <a:xfrm>
            <a:off x="2087563" y="1044178"/>
            <a:ext cx="4913313" cy="851297"/>
          </a:xfrm>
          <a:prstGeom prst="roundRect">
            <a:avLst/>
          </a:prstGeom>
          <a:solidFill>
            <a:srgbClr val="339966"/>
          </a:solidFill>
          <a:ln/>
          <a:extLst/>
        </p:spPr>
        <p:style>
          <a:lnRef idx="3">
            <a:schemeClr val="lt1"/>
          </a:lnRef>
          <a:fillRef idx="1">
            <a:schemeClr val="accent3"/>
          </a:fillRef>
          <a:effectRef idx="1">
            <a:schemeClr val="accent3"/>
          </a:effectRef>
          <a:fontRef idx="minor">
            <a:schemeClr val="lt1"/>
          </a:fontRef>
        </p:style>
        <p:txBody>
          <a:bodyPr lIns="0" tIns="0" rIns="0" bIns="0">
            <a:spAutoFit/>
          </a:bodyPr>
          <a:lstStyle/>
          <a:p>
            <a:pPr eaLnBrk="0" hangingPunct="0"/>
            <a:r>
              <a:rPr lang="pt-BR" sz="1400" b="1" dirty="0" smtClean="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1. Diagnosticar todo o ambiente de trabalho</a:t>
            </a:r>
          </a:p>
          <a:p>
            <a:pPr marL="171450" indent="-171450" eaLnBrk="0" hangingPunct="0">
              <a:buFont typeface="Arial" pitchFamily="34" charset="0"/>
              <a:buChar char="•"/>
            </a:pPr>
            <a:r>
              <a:rPr lang="pt-BR" sz="1200" b="1" dirty="0" smtClean="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Análise </a:t>
            </a:r>
            <a:r>
              <a:rPr lang="pt-BR" sz="12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da Função;</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Análise da Estratégias Organizacionais;</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Análise do Momento de Vida da organização.</a:t>
            </a:r>
            <a:endParaRPr lang="pt-BR" sz="28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endParaRPr>
          </a:p>
        </p:txBody>
      </p:sp>
      <p:sp>
        <p:nvSpPr>
          <p:cNvPr id="12" name="Rectangle 112"/>
          <p:cNvSpPr>
            <a:spLocks noChangeArrowheads="1"/>
          </p:cNvSpPr>
          <p:nvPr/>
        </p:nvSpPr>
        <p:spPr bwMode="auto">
          <a:xfrm>
            <a:off x="2087563" y="2339578"/>
            <a:ext cx="4913313" cy="1055608"/>
          </a:xfrm>
          <a:prstGeom prst="roundRect">
            <a:avLst/>
          </a:prstGeom>
          <a:solidFill>
            <a:srgbClr val="339966"/>
          </a:solidFill>
          <a:ln/>
          <a:extLst/>
        </p:spPr>
        <p:style>
          <a:lnRef idx="3">
            <a:schemeClr val="lt1"/>
          </a:lnRef>
          <a:fillRef idx="1">
            <a:schemeClr val="accent3"/>
          </a:fillRef>
          <a:effectRef idx="1">
            <a:schemeClr val="accent3"/>
          </a:effectRef>
          <a:fontRef idx="minor">
            <a:schemeClr val="lt1"/>
          </a:fontRef>
        </p:style>
        <p:txBody>
          <a:bodyPr lIns="0" tIns="0" rIns="0" bIns="0">
            <a:spAutoFit/>
          </a:bodyPr>
          <a:lstStyle/>
          <a:p>
            <a:pPr eaLnBrk="0" hangingPunct="0"/>
            <a:r>
              <a:rPr lang="pt-BR" sz="1400" b="1" dirty="0" smtClean="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2. Inferir o tipo de pessoa necessária</a:t>
            </a:r>
          </a:p>
          <a:p>
            <a:pPr marL="171450" indent="-171450" eaLnBrk="0" hangingPunct="0">
              <a:buFont typeface="Arial" pitchFamily="34" charset="0"/>
              <a:buChar char="•"/>
            </a:pPr>
            <a:r>
              <a:rPr lang="pt-BR" sz="1200" b="1" dirty="0" smtClean="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Competências </a:t>
            </a:r>
            <a:r>
              <a:rPr lang="pt-BR" sz="12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organizacionais: Básicas e Essenciais;</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Competências Funcionais: Técnicas, Habilidades e Atitudes;</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Valores, crenças e princípios, interesses, desejos (motivações) e necessidades pessoais.</a:t>
            </a:r>
            <a:endParaRPr lang="pt-BR" sz="28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endParaRPr>
          </a:p>
        </p:txBody>
      </p:sp>
      <p:sp>
        <p:nvSpPr>
          <p:cNvPr id="16" name="Rectangle 112"/>
          <p:cNvSpPr>
            <a:spLocks noChangeArrowheads="1"/>
          </p:cNvSpPr>
          <p:nvPr/>
        </p:nvSpPr>
        <p:spPr bwMode="auto">
          <a:xfrm>
            <a:off x="2087563" y="3787378"/>
            <a:ext cx="4913313" cy="1532334"/>
          </a:xfrm>
          <a:prstGeom prst="roundRect">
            <a:avLst/>
          </a:prstGeom>
          <a:solidFill>
            <a:srgbClr val="339966"/>
          </a:solidFill>
          <a:ln/>
          <a:extLst/>
        </p:spPr>
        <p:style>
          <a:lnRef idx="3">
            <a:schemeClr val="lt1"/>
          </a:lnRef>
          <a:fillRef idx="1">
            <a:schemeClr val="accent3"/>
          </a:fillRef>
          <a:effectRef idx="1">
            <a:schemeClr val="accent3"/>
          </a:effectRef>
          <a:fontRef idx="minor">
            <a:schemeClr val="lt1"/>
          </a:fontRef>
        </p:style>
        <p:txBody>
          <a:bodyPr lIns="0" tIns="0" rIns="0" bIns="0">
            <a:spAutoFit/>
          </a:bodyPr>
          <a:lstStyle/>
          <a:p>
            <a:pPr eaLnBrk="0" hangingPunct="0"/>
            <a:r>
              <a:rPr lang="pt-BR" sz="14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3. Estruturar os ritos de passagem para a entrada de modo que tanto a organização quanto o candidato possam testar seu ajustamento mútuo</a:t>
            </a:r>
          </a:p>
          <a:p>
            <a:pPr marL="171450" indent="-171450" eaLnBrk="0" hangingPunct="0">
              <a:buFont typeface="Arial" pitchFamily="34" charset="0"/>
              <a:buChar char="•"/>
            </a:pPr>
            <a:r>
              <a:rPr lang="pt-BR" sz="1200" b="1" dirty="0" smtClean="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Testes </a:t>
            </a:r>
            <a:r>
              <a:rPr lang="pt-BR" sz="12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de habilidades cognitivas, motoras e interpessoais;</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Entrevistas com colegas potenciais e outras pessoas;</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Testes de personalidade;</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Previsões realistas do trabalho.</a:t>
            </a:r>
            <a:endParaRPr lang="pt-BR" sz="28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endParaRPr>
          </a:p>
        </p:txBody>
      </p:sp>
      <p:sp>
        <p:nvSpPr>
          <p:cNvPr id="20" name="Rectangle 112"/>
          <p:cNvSpPr>
            <a:spLocks noChangeArrowheads="1"/>
          </p:cNvSpPr>
          <p:nvPr/>
        </p:nvSpPr>
        <p:spPr bwMode="auto">
          <a:xfrm>
            <a:off x="2087563" y="5625703"/>
            <a:ext cx="4913313" cy="851297"/>
          </a:xfrm>
          <a:prstGeom prst="roundRect">
            <a:avLst/>
          </a:prstGeom>
          <a:solidFill>
            <a:srgbClr val="339966"/>
          </a:solidFill>
          <a:ln/>
          <a:extLst/>
        </p:spPr>
        <p:style>
          <a:lnRef idx="3">
            <a:schemeClr val="lt1"/>
          </a:lnRef>
          <a:fillRef idx="1">
            <a:schemeClr val="accent3"/>
          </a:fillRef>
          <a:effectRef idx="1">
            <a:schemeClr val="accent3"/>
          </a:effectRef>
          <a:fontRef idx="minor">
            <a:schemeClr val="lt1"/>
          </a:fontRef>
        </p:style>
        <p:txBody>
          <a:bodyPr lIns="0" tIns="0" rIns="0" bIns="0">
            <a:spAutoFit/>
          </a:bodyPr>
          <a:lstStyle/>
          <a:p>
            <a:pPr eaLnBrk="0" hangingPunct="0"/>
            <a:r>
              <a:rPr lang="pt-BR" sz="14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4. Reforçar a integração Indivíduo-Organização no </a:t>
            </a:r>
            <a:r>
              <a:rPr lang="pt-BR" sz="1400" b="1" dirty="0" smtClean="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trabalho</a:t>
            </a:r>
          </a:p>
          <a:p>
            <a:pPr marL="171450" indent="-171450" eaLnBrk="0" hangingPunct="0">
              <a:buFont typeface="Arial" pitchFamily="34" charset="0"/>
              <a:buChar char="•"/>
            </a:pPr>
            <a:r>
              <a:rPr lang="pt-BR" sz="1200" b="1" dirty="0" smtClean="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Reforçar </a:t>
            </a:r>
            <a:r>
              <a:rPr lang="pt-BR" sz="12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habilidade e conhecimentos por meio de treinamento e da estrutura da função;</a:t>
            </a:r>
          </a:p>
          <a:p>
            <a:pPr marL="171450" indent="-171450" eaLnBrk="0" hangingPunct="0">
              <a:buFont typeface="Arial" pitchFamily="34" charset="0"/>
              <a:buChar char="•"/>
            </a:pPr>
            <a:r>
              <a:rPr lang="pt-BR" sz="12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Reforçar a orientação pessoal por meio da estrutura organizacional.</a:t>
            </a:r>
            <a:endParaRPr lang="pt-BR" sz="28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endParaRPr>
          </a:p>
        </p:txBody>
      </p:sp>
      <p:cxnSp>
        <p:nvCxnSpPr>
          <p:cNvPr id="21" name="Conector de seta reta 17"/>
          <p:cNvCxnSpPr>
            <a:cxnSpLocks noChangeShapeType="1"/>
          </p:cNvCxnSpPr>
          <p:nvPr/>
        </p:nvCxnSpPr>
        <p:spPr bwMode="auto">
          <a:xfrm rot="5400000">
            <a:off x="4304506" y="2129169"/>
            <a:ext cx="371475" cy="1588"/>
          </a:xfrm>
          <a:prstGeom prst="straightConnector1">
            <a:avLst/>
          </a:prstGeom>
          <a:noFill/>
          <a:ln w="76200" algn="ctr">
            <a:solidFill>
              <a:schemeClr val="tx1"/>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xmlns="">
                <a:noFill/>
              </a14:hiddenFill>
            </a:ext>
          </a:extLst>
        </p:spPr>
      </p:cxnSp>
      <p:cxnSp>
        <p:nvCxnSpPr>
          <p:cNvPr id="22" name="Conector de seta reta 18"/>
          <p:cNvCxnSpPr>
            <a:cxnSpLocks noChangeShapeType="1"/>
          </p:cNvCxnSpPr>
          <p:nvPr/>
        </p:nvCxnSpPr>
        <p:spPr bwMode="auto">
          <a:xfrm rot="5400000">
            <a:off x="4315619" y="3587728"/>
            <a:ext cx="371475" cy="1587"/>
          </a:xfrm>
          <a:prstGeom prst="straightConnector1">
            <a:avLst/>
          </a:prstGeom>
          <a:noFill/>
          <a:ln w="76200" algn="ctr">
            <a:solidFill>
              <a:schemeClr val="tx1"/>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xmlns="">
                <a:noFill/>
              </a14:hiddenFill>
            </a:ext>
          </a:extLst>
        </p:spPr>
      </p:cxnSp>
      <p:cxnSp>
        <p:nvCxnSpPr>
          <p:cNvPr id="23" name="Conector de seta reta 20"/>
          <p:cNvCxnSpPr>
            <a:cxnSpLocks noChangeShapeType="1"/>
          </p:cNvCxnSpPr>
          <p:nvPr/>
        </p:nvCxnSpPr>
        <p:spPr bwMode="auto">
          <a:xfrm>
            <a:off x="4495800" y="5267575"/>
            <a:ext cx="4764" cy="426159"/>
          </a:xfrm>
          <a:prstGeom prst="straightConnector1">
            <a:avLst/>
          </a:prstGeom>
          <a:noFill/>
          <a:ln w="76200" algn="ctr">
            <a:solidFill>
              <a:schemeClr val="tx1"/>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xmlns="" val="336794595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CAPTAÇÃO E</a:t>
            </a:r>
            <a:r>
              <a:rPr lang="pt-BR" baseline="0" dirty="0" smtClean="0"/>
              <a:t> SELEÇÃO DE TALENTOS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52</a:t>
            </a:fld>
            <a:endParaRPr lang="en-US" dirty="0"/>
          </a:p>
        </p:txBody>
      </p:sp>
      <p:sp>
        <p:nvSpPr>
          <p:cNvPr id="3" name="Content Placeholder 2"/>
          <p:cNvSpPr>
            <a:spLocks noGrp="1"/>
          </p:cNvSpPr>
          <p:nvPr>
            <p:ph sz="quarter" idx="1"/>
          </p:nvPr>
        </p:nvSpPr>
        <p:spPr/>
        <p:txBody>
          <a:bodyPr/>
          <a:lstStyle/>
          <a:p>
            <a:r>
              <a:rPr lang="pt-BR" dirty="0" smtClean="0"/>
              <a:t>Filme</a:t>
            </a:r>
            <a:r>
              <a:rPr lang="pt-BR" baseline="0" dirty="0" smtClean="0"/>
              <a:t> “O Diabo Veste Prada”</a:t>
            </a:r>
            <a:endParaRPr lang="en-US" dirty="0"/>
          </a:p>
        </p:txBody>
      </p:sp>
    </p:spTree>
    <p:extLst>
      <p:ext uri="{BB962C8B-B14F-4D97-AF65-F5344CB8AC3E}">
        <p14:creationId xmlns:p14="http://schemas.microsoft.com/office/powerpoint/2010/main" xmlns="" val="3280876753"/>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performance_management copy.png"/>
          <p:cNvPicPr>
            <a:picLocks noChangeAspect="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1809820" y="1295400"/>
            <a:ext cx="7696130"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0" y="533400"/>
            <a:ext cx="9144000" cy="990600"/>
          </a:xfrm>
        </p:spPr>
        <p:txBody>
          <a:bodyPr/>
          <a:lstStyle/>
          <a:p>
            <a:r>
              <a:rPr lang="pt-BR" dirty="0" smtClean="0"/>
              <a:t>RESPONSABILIDADE DO GESTOR DE PESSOAS</a:t>
            </a:r>
            <a:endParaRPr lang="en-US" dirty="0"/>
          </a:p>
        </p:txBody>
      </p:sp>
      <p:sp>
        <p:nvSpPr>
          <p:cNvPr id="3" name="Content Placeholder 2"/>
          <p:cNvSpPr>
            <a:spLocks noGrp="1"/>
          </p:cNvSpPr>
          <p:nvPr>
            <p:ph sz="quarter" idx="1"/>
          </p:nvPr>
        </p:nvSpPr>
        <p:spPr>
          <a:xfrm>
            <a:off x="228600" y="1676400"/>
            <a:ext cx="8686800" cy="4572000"/>
          </a:xfrm>
        </p:spPr>
        <p:txBody>
          <a:bodyPr/>
          <a:lstStyle/>
          <a:p>
            <a:r>
              <a:rPr lang="pt-BR" dirty="0"/>
              <a:t>Definir perfil da posição;</a:t>
            </a:r>
          </a:p>
          <a:p>
            <a:r>
              <a:rPr lang="pt-BR" dirty="0"/>
              <a:t>Analisar currículos/perfis;</a:t>
            </a:r>
          </a:p>
          <a:p>
            <a:r>
              <a:rPr lang="pt-BR" dirty="0"/>
              <a:t>Entrevistar os candidatos;</a:t>
            </a:r>
          </a:p>
          <a:p>
            <a:r>
              <a:rPr lang="pt-BR" dirty="0"/>
              <a:t>Avaliar/comparar os candidatos;</a:t>
            </a:r>
          </a:p>
          <a:p>
            <a:pPr lvl="1"/>
            <a:r>
              <a:rPr lang="pt-BR" dirty="0"/>
              <a:t>Parâmetros e critérios (teste de conhecimento, Psicológicos, situacionais, dinâmicas de grupo).</a:t>
            </a:r>
          </a:p>
          <a:p>
            <a:r>
              <a:rPr lang="pt-BR" dirty="0"/>
              <a:t>Decidir</a:t>
            </a:r>
            <a:r>
              <a:rPr lang="pt-BR" dirty="0" smtClean="0"/>
              <a:t>.</a:t>
            </a:r>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53</a:t>
            </a:fld>
            <a:endParaRPr lang="en-US" dirty="0"/>
          </a:p>
        </p:txBody>
      </p:sp>
    </p:spTree>
    <p:extLst>
      <p:ext uri="{BB962C8B-B14F-4D97-AF65-F5344CB8AC3E}">
        <p14:creationId xmlns:p14="http://schemas.microsoft.com/office/powerpoint/2010/main" xmlns="" val="2892980074"/>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TRABALHO</a:t>
            </a:r>
            <a:r>
              <a:rPr lang="pt-BR" baseline="0" dirty="0" smtClean="0"/>
              <a:t> INDIVIDUAL</a:t>
            </a:r>
            <a:endParaRPr lang="en-US" dirty="0"/>
          </a:p>
        </p:txBody>
      </p:sp>
      <p:sp>
        <p:nvSpPr>
          <p:cNvPr id="3" name="Content Placeholder 2"/>
          <p:cNvSpPr>
            <a:spLocks noGrp="1"/>
          </p:cNvSpPr>
          <p:nvPr>
            <p:ph sz="quarter" idx="1"/>
          </p:nvPr>
        </p:nvSpPr>
        <p:spPr>
          <a:xfrm>
            <a:off x="76200" y="1447800"/>
            <a:ext cx="8991600" cy="4572000"/>
          </a:xfrm>
        </p:spPr>
        <p:txBody>
          <a:bodyPr/>
          <a:lstStyle/>
          <a:p>
            <a:pPr marL="0" indent="0" algn="ctr">
              <a:buNone/>
            </a:pPr>
            <a:r>
              <a:rPr lang="pt-BR" sz="3200" dirty="0"/>
              <a:t>Anúncio para o Projeto Global de TI</a:t>
            </a:r>
          </a:p>
          <a:p>
            <a:pPr marL="0" indent="0" algn="ctr">
              <a:buNone/>
            </a:pPr>
            <a:r>
              <a:rPr lang="pt-BR" sz="3200" dirty="0"/>
              <a:t>enfatizando os seguintes pontos:</a:t>
            </a:r>
          </a:p>
          <a:p>
            <a:endParaRPr lang="pt-BR" dirty="0"/>
          </a:p>
          <a:p>
            <a:r>
              <a:rPr lang="pt-BR" dirty="0"/>
              <a:t>O que a sua organização tem que suas concorrentes não tem? </a:t>
            </a:r>
          </a:p>
          <a:p>
            <a:r>
              <a:rPr lang="pt-BR" dirty="0"/>
              <a:t>Qual é o fator de diferenciação de sua organização?</a:t>
            </a:r>
          </a:p>
          <a:p>
            <a:r>
              <a:rPr lang="pt-BR" dirty="0"/>
              <a:t>Quais serão os critérios de seleção</a:t>
            </a:r>
            <a:r>
              <a:rPr lang="pt-BR" dirty="0" smtClean="0"/>
              <a:t>.</a:t>
            </a:r>
          </a:p>
          <a:p>
            <a:endParaRPr lang="pt-BR" dirty="0"/>
          </a:p>
          <a:p>
            <a:pPr marL="0" indent="0">
              <a:buNone/>
            </a:pPr>
            <a:r>
              <a:rPr lang="pt-BR" dirty="0"/>
              <a:t>15 </a:t>
            </a:r>
            <a:r>
              <a:rPr lang="pt-BR" dirty="0" smtClean="0"/>
              <a:t>minutos</a:t>
            </a:r>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54</a:t>
            </a:fld>
            <a:endParaRPr lang="en-US" dirty="0"/>
          </a:p>
        </p:txBody>
      </p:sp>
    </p:spTree>
    <p:extLst>
      <p:ext uri="{BB962C8B-B14F-4D97-AF65-F5344CB8AC3E}">
        <p14:creationId xmlns:p14="http://schemas.microsoft.com/office/powerpoint/2010/main" xmlns="" val="219761452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TRABALHO EM DUPLA</a:t>
            </a:r>
            <a:endParaRPr lang="en-US" dirty="0"/>
          </a:p>
        </p:txBody>
      </p:sp>
      <p:sp>
        <p:nvSpPr>
          <p:cNvPr id="3" name="Content Placeholder 2"/>
          <p:cNvSpPr>
            <a:spLocks noGrp="1"/>
          </p:cNvSpPr>
          <p:nvPr>
            <p:ph sz="quarter" idx="1"/>
          </p:nvPr>
        </p:nvSpPr>
        <p:spPr>
          <a:xfrm>
            <a:off x="457200" y="1371600"/>
            <a:ext cx="8305800" cy="4724400"/>
          </a:xfrm>
        </p:spPr>
        <p:txBody>
          <a:bodyPr/>
          <a:lstStyle/>
          <a:p>
            <a:pPr marL="0" indent="0">
              <a:buNone/>
            </a:pPr>
            <a:r>
              <a:rPr lang="pt-BR" sz="2000" dirty="0"/>
              <a:t>Você está buscando uma nova oportunidade profissional </a:t>
            </a:r>
            <a:r>
              <a:rPr lang="pt-BR" sz="2000" dirty="0" smtClean="0"/>
              <a:t>quando vê </a:t>
            </a:r>
            <a:r>
              <a:rPr lang="pt-BR" sz="2000" dirty="0"/>
              <a:t>um anúncio para um projeto global de TI numa empresa </a:t>
            </a:r>
            <a:r>
              <a:rPr lang="pt-BR" sz="2000" dirty="0" smtClean="0"/>
              <a:t>na qual </a:t>
            </a:r>
            <a:r>
              <a:rPr lang="pt-BR" sz="2000" dirty="0"/>
              <a:t>você sempre teve interesse em trabalhar. </a:t>
            </a:r>
          </a:p>
          <a:p>
            <a:pPr marL="0" indent="0">
              <a:buNone/>
            </a:pPr>
            <a:r>
              <a:rPr lang="pt-BR" sz="2000" dirty="0"/>
              <a:t>Elabore seu CV  baseado no anúncio que contenha </a:t>
            </a:r>
            <a:r>
              <a:rPr lang="pt-BR" sz="2000" dirty="0" smtClean="0"/>
              <a:t>os </a:t>
            </a:r>
            <a:r>
              <a:rPr lang="pt-BR" sz="2000" dirty="0"/>
              <a:t>seguintes itens</a:t>
            </a:r>
            <a:r>
              <a:rPr lang="pt-BR" sz="2000" dirty="0" smtClean="0"/>
              <a:t>:</a:t>
            </a:r>
          </a:p>
          <a:p>
            <a:pPr marL="0" indent="0">
              <a:buNone/>
            </a:pPr>
            <a:endParaRPr lang="pt-BR" sz="2000" dirty="0"/>
          </a:p>
          <a:p>
            <a:r>
              <a:rPr lang="pt-BR" sz="2000" dirty="0"/>
              <a:t>1. Nome</a:t>
            </a:r>
          </a:p>
          <a:p>
            <a:r>
              <a:rPr lang="pt-BR" sz="2000" dirty="0"/>
              <a:t>2. Áreas de interesse</a:t>
            </a:r>
          </a:p>
          <a:p>
            <a:r>
              <a:rPr lang="pt-BR" sz="2000" dirty="0"/>
              <a:t>3. Indicadores de resultados</a:t>
            </a:r>
          </a:p>
          <a:p>
            <a:r>
              <a:rPr lang="pt-BR" sz="2000" dirty="0"/>
              <a:t>4. Clareza na descrição da trajetória profissional</a:t>
            </a:r>
          </a:p>
          <a:p>
            <a:pPr marL="0" indent="0">
              <a:buNone/>
            </a:pPr>
            <a:endParaRPr lang="pt-BR" sz="2000" dirty="0" smtClean="0"/>
          </a:p>
          <a:p>
            <a:pPr marL="0" indent="0">
              <a:buNone/>
            </a:pPr>
            <a:r>
              <a:rPr lang="pt-BR" sz="2000" dirty="0" smtClean="0"/>
              <a:t>15 </a:t>
            </a:r>
            <a:r>
              <a:rPr lang="pt-BR" sz="2000" dirty="0"/>
              <a:t>minutos</a:t>
            </a:r>
          </a:p>
          <a:p>
            <a:endParaRPr lang="en-US" sz="2000"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55</a:t>
            </a:fld>
            <a:endParaRPr lang="en-US" dirty="0"/>
          </a:p>
        </p:txBody>
      </p:sp>
    </p:spTree>
    <p:extLst>
      <p:ext uri="{BB962C8B-B14F-4D97-AF65-F5344CB8AC3E}">
        <p14:creationId xmlns:p14="http://schemas.microsoft.com/office/powerpoint/2010/main" xmlns="" val="762302029"/>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TRABALHO INDIVIDUAL</a:t>
            </a:r>
            <a:endParaRPr lang="en-US" dirty="0"/>
          </a:p>
        </p:txBody>
      </p:sp>
      <p:sp>
        <p:nvSpPr>
          <p:cNvPr id="3" name="Content Placeholder 2"/>
          <p:cNvSpPr>
            <a:spLocks noGrp="1"/>
          </p:cNvSpPr>
          <p:nvPr>
            <p:ph sz="quarter" idx="1"/>
          </p:nvPr>
        </p:nvSpPr>
        <p:spPr/>
        <p:txBody>
          <a:bodyPr/>
          <a:lstStyle/>
          <a:p>
            <a:r>
              <a:rPr lang="pt-BR" dirty="0"/>
              <a:t>Observe o currículo que você recebeu.</a:t>
            </a:r>
            <a:br>
              <a:rPr lang="pt-BR" dirty="0"/>
            </a:br>
            <a:r>
              <a:rPr lang="pt-BR" dirty="0"/>
              <a:t>Baseado no anúncio que você colocou, entreviste o candidato  e coloque as ideias compatíveis, as ideias diferentes, caso </a:t>
            </a:r>
            <a:r>
              <a:rPr lang="pt-BR" dirty="0" smtClean="0"/>
              <a:t>haja.</a:t>
            </a:r>
            <a:endParaRPr lang="pt-BR" dirty="0"/>
          </a:p>
          <a:p>
            <a:pPr marL="0" indent="0">
              <a:buNone/>
            </a:pPr>
            <a:endParaRPr lang="pt-BR" dirty="0" smtClean="0"/>
          </a:p>
          <a:p>
            <a:pPr marL="0" indent="0">
              <a:buNone/>
            </a:pPr>
            <a:r>
              <a:rPr lang="pt-BR" dirty="0" smtClean="0"/>
              <a:t>40 </a:t>
            </a:r>
            <a:r>
              <a:rPr lang="pt-BR" dirty="0"/>
              <a:t>minutos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56</a:t>
            </a:fld>
            <a:endParaRPr lang="en-US" dirty="0"/>
          </a:p>
        </p:txBody>
      </p:sp>
    </p:spTree>
    <p:extLst>
      <p:ext uri="{BB962C8B-B14F-4D97-AF65-F5344CB8AC3E}">
        <p14:creationId xmlns:p14="http://schemas.microsoft.com/office/powerpoint/2010/main" xmlns="" val="4094829208"/>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eam"/>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1234477" y="0"/>
            <a:ext cx="10389363" cy="693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pt-BR" dirty="0" smtClean="0"/>
              <a:t>2) MOTIVAÇÃO</a:t>
            </a:r>
            <a:r>
              <a:rPr lang="pt-BR" baseline="0" dirty="0" smtClean="0"/>
              <a:t> E SIGNIFICADO</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57</a:t>
            </a:fld>
            <a:endParaRPr lang="en-US" dirty="0"/>
          </a:p>
        </p:txBody>
      </p:sp>
    </p:spTree>
    <p:extLst>
      <p:ext uri="{BB962C8B-B14F-4D97-AF65-F5344CB8AC3E}">
        <p14:creationId xmlns:p14="http://schemas.microsoft.com/office/powerpoint/2010/main" xmlns="" val="366415061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O QUE MOVE VOCÊ?</a:t>
            </a:r>
            <a:endParaRPr lang="en-US" dirty="0"/>
          </a:p>
        </p:txBody>
      </p:sp>
      <p:sp>
        <p:nvSpPr>
          <p:cNvPr id="3" name="Content Placeholder 2"/>
          <p:cNvSpPr>
            <a:spLocks noGrp="1"/>
          </p:cNvSpPr>
          <p:nvPr>
            <p:ph sz="quarter" idx="1"/>
          </p:nvPr>
        </p:nvSpPr>
        <p:spPr/>
        <p:txBody>
          <a:bodyPr/>
          <a:lstStyle/>
          <a:p>
            <a:r>
              <a:rPr lang="pt-BR" dirty="0" smtClean="0"/>
              <a:t>Mostrar </a:t>
            </a:r>
            <a:r>
              <a:rPr lang="pt-BR" dirty="0"/>
              <a:t>aos liderados que o trabalho tem um valor que transcede o resultado de curto prazo</a:t>
            </a:r>
          </a:p>
          <a:p>
            <a:r>
              <a:rPr lang="pt-BR" dirty="0"/>
              <a:t>Gerar um significado pessoal pelo trabalho</a:t>
            </a:r>
          </a:p>
          <a:p>
            <a:r>
              <a:rPr lang="pt-BR" dirty="0"/>
              <a:t>O significado dá certa direção e indica as formas pelas quais as coisas fazem sentido para nós.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58</a:t>
            </a:fld>
            <a:endParaRPr lang="en-US" dirty="0"/>
          </a:p>
        </p:txBody>
      </p:sp>
    </p:spTree>
    <p:extLst>
      <p:ext uri="{BB962C8B-B14F-4D97-AF65-F5344CB8AC3E}">
        <p14:creationId xmlns:p14="http://schemas.microsoft.com/office/powerpoint/2010/main" xmlns="" val="2057932275"/>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PIRÂMIDE DE MASLOW</a:t>
            </a:r>
            <a:endParaRPr lang="en-US" dirty="0"/>
          </a:p>
        </p:txBody>
      </p:sp>
      <p:sp>
        <p:nvSpPr>
          <p:cNvPr id="3" name="Content Placeholder 2"/>
          <p:cNvSpPr>
            <a:spLocks noGrp="1"/>
          </p:cNvSpPr>
          <p:nvPr>
            <p:ph sz="quarter" idx="1"/>
          </p:nvPr>
        </p:nvSpPr>
        <p:spPr>
          <a:xfrm>
            <a:off x="228600" y="1143000"/>
            <a:ext cx="8686800" cy="4572000"/>
          </a:xfrm>
        </p:spPr>
        <p:txBody>
          <a:bodyPr/>
          <a:lstStyle/>
          <a:p>
            <a:r>
              <a:rPr lang="pt-BR" sz="2000" dirty="0"/>
              <a:t>Piramide de Maslow – O psicólogo Abraham Maslow, na década de 50, desenvolveu dentro de sua Teoria da Motivação, uma hierarquia das necessidades que os homens buscam satisfazer. Estas necessidades se representam em forma da Pirâmide de Maslow:</a:t>
            </a:r>
            <a:endParaRPr lang="en-US" sz="2000"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59</a:t>
            </a:fld>
            <a:endParaRPr lang="en-US"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2057400" y="2640012"/>
            <a:ext cx="5029200" cy="3684588"/>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reflection blurRad="12700" stA="38000" endPos="28000" dist="5000" dir="5400000" sy="-100000" algn="bl" rotWithShape="0"/>
          </a:effectLst>
          <a:extLst/>
        </p:spPr>
      </p:pic>
    </p:spTree>
    <p:extLst>
      <p:ext uri="{BB962C8B-B14F-4D97-AF65-F5344CB8AC3E}">
        <p14:creationId xmlns:p14="http://schemas.microsoft.com/office/powerpoint/2010/main" xmlns="" val="322829023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GESTÃO DE PESSOAS</a:t>
            </a:r>
            <a:endParaRPr lang="en-US" dirty="0"/>
          </a:p>
        </p:txBody>
      </p:sp>
      <p:sp>
        <p:nvSpPr>
          <p:cNvPr id="3" name="Content Placeholder 2"/>
          <p:cNvSpPr>
            <a:spLocks noGrp="1"/>
          </p:cNvSpPr>
          <p:nvPr>
            <p:ph sz="quarter" idx="1"/>
          </p:nvPr>
        </p:nvSpPr>
        <p:spPr/>
        <p:txBody>
          <a:bodyPr/>
          <a:lstStyle/>
          <a:p>
            <a:r>
              <a:rPr lang="pt-BR" dirty="0"/>
              <a:t>Pessoas são capazes de conduzir a empresa a seus objetivos estratégicos, gerando mudanças, riqueza e valor.</a:t>
            </a:r>
          </a:p>
          <a:p>
            <a:r>
              <a:rPr lang="pt-BR" dirty="0"/>
              <a:t>Os seres humanos são a chave do sucesso ou do fracasso das estratégias inovadoras de uma organização. Se os processos e a tecnologia são necessários para transformar uma empresa, é importante também lembrar que são as pessoas que dão vida a esses aspectos.</a:t>
            </a:r>
          </a:p>
          <a:p>
            <a:r>
              <a:rPr lang="pt-BR" dirty="0"/>
              <a:t> Por que é importante</a:t>
            </a:r>
            <a:r>
              <a:rPr lang="pt-BR" dirty="0" smtClean="0"/>
              <a:t>?</a:t>
            </a:r>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6</a:t>
            </a:fld>
            <a:endParaRPr lang="en-US" dirty="0"/>
          </a:p>
        </p:txBody>
      </p:sp>
      <p:pic>
        <p:nvPicPr>
          <p:cNvPr id="5" name="Picture 6" descr="colab"/>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3209195" y="4953000"/>
            <a:ext cx="5934804" cy="1904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94084321"/>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990600"/>
          </a:xfrm>
        </p:spPr>
        <p:txBody>
          <a:bodyPr/>
          <a:lstStyle/>
          <a:p>
            <a:r>
              <a:rPr lang="pt-BR" dirty="0" smtClean="0"/>
              <a:t>TESTE DA LISTA DOS</a:t>
            </a:r>
            <a:r>
              <a:rPr lang="pt-BR" baseline="0" dirty="0" smtClean="0"/>
              <a:t> FATORES MOTIVACIONAIS</a:t>
            </a:r>
            <a:endParaRPr lang="en-US" dirty="0"/>
          </a:p>
        </p:txBody>
      </p:sp>
      <p:sp>
        <p:nvSpPr>
          <p:cNvPr id="3" name="Content Placeholder 2"/>
          <p:cNvSpPr>
            <a:spLocks noGrp="1"/>
          </p:cNvSpPr>
          <p:nvPr>
            <p:ph sz="quarter" idx="1"/>
          </p:nvPr>
        </p:nvSpPr>
        <p:spPr>
          <a:xfrm>
            <a:off x="228600" y="1828800"/>
            <a:ext cx="8686800" cy="4572000"/>
          </a:xfrm>
        </p:spPr>
        <p:txBody>
          <a:bodyPr/>
          <a:lstStyle/>
          <a:p>
            <a:r>
              <a:rPr lang="pt-BR" dirty="0" smtClean="0"/>
              <a:t>Teste</a:t>
            </a:r>
            <a:r>
              <a:rPr lang="en-US" dirty="0" smtClean="0"/>
              <a:t>: </a:t>
            </a:r>
            <a:r>
              <a:rPr lang="pt-BR" dirty="0" smtClean="0"/>
              <a:t>O que me motiva?</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60</a:t>
            </a:fld>
            <a:endParaRPr lang="en-US" dirty="0"/>
          </a:p>
        </p:txBody>
      </p:sp>
      <p:graphicFrame>
        <p:nvGraphicFramePr>
          <p:cNvPr id="6" name="Object 5">
            <a:hlinkClick r:id="rId3" action="ppaction://hlinkfile"/>
          </p:cNvPr>
          <p:cNvGraphicFramePr>
            <a:graphicFrameLocks noChangeAspect="1"/>
          </p:cNvGraphicFramePr>
          <p:nvPr>
            <p:extLst>
              <p:ext uri="{D42A27DB-BD31-4B8C-83A1-F6EECF244321}">
                <p14:modId xmlns:p14="http://schemas.microsoft.com/office/powerpoint/2010/main" xmlns="" val="2601884852"/>
              </p:ext>
            </p:extLst>
          </p:nvPr>
        </p:nvGraphicFramePr>
        <p:xfrm>
          <a:off x="1066800" y="5413177"/>
          <a:ext cx="1600200" cy="1250950"/>
        </p:xfrm>
        <a:graphic>
          <a:graphicData uri="http://schemas.openxmlformats.org/presentationml/2006/ole">
            <p:oleObj spid="_x0000_s5274" name="Acrobat Document" showAsIcon="1" r:id="rId4" imgW="914400" imgH="714375" progId="AcroExch.Document.7">
              <p:embed/>
            </p:oleObj>
          </a:graphicData>
        </a:graphic>
      </p:graphicFrame>
      <p:sp>
        <p:nvSpPr>
          <p:cNvPr id="7" name="Text Box 4"/>
          <p:cNvSpPr txBox="1">
            <a:spLocks noChangeArrowheads="1"/>
          </p:cNvSpPr>
          <p:nvPr/>
        </p:nvSpPr>
        <p:spPr bwMode="auto">
          <a:xfrm>
            <a:off x="381000" y="5105400"/>
            <a:ext cx="5105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spcBef>
                <a:spcPct val="50000"/>
              </a:spcBef>
            </a:pPr>
            <a:r>
              <a:rPr lang="pt-BR" sz="1400" dirty="0">
                <a:solidFill>
                  <a:srgbClr val="FFFF00"/>
                </a:solidFill>
                <a:effectLst>
                  <a:outerShdw blurRad="38100" dist="38100" dir="2700000" algn="tl">
                    <a:srgbClr val="000000">
                      <a:alpha val="43137"/>
                    </a:srgbClr>
                  </a:outerShdw>
                </a:effectLst>
              </a:rPr>
              <a:t>Texto: Como gerenciar a própria </a:t>
            </a:r>
            <a:r>
              <a:rPr lang="pt-BR" sz="1400" dirty="0" smtClean="0">
                <a:solidFill>
                  <a:srgbClr val="FFFF00"/>
                </a:solidFill>
                <a:effectLst>
                  <a:outerShdw blurRad="38100" dist="38100" dir="2700000" algn="tl">
                    <a:srgbClr val="000000">
                      <a:alpha val="43137"/>
                    </a:srgbClr>
                  </a:outerShdw>
                </a:effectLst>
              </a:rPr>
              <a:t>carreira</a:t>
            </a:r>
            <a:endParaRPr lang="en-US" sz="1400" dirty="0">
              <a:solidFill>
                <a:srgbClr val="FFFF00"/>
              </a:solidFill>
              <a:effectLst>
                <a:outerShdw blurRad="38100" dist="38100" dir="2700000" algn="tl">
                  <a:srgbClr val="000000">
                    <a:alpha val="43137"/>
                  </a:srgbClr>
                </a:outerShdw>
              </a:effectLst>
            </a:endParaRPr>
          </a:p>
        </p:txBody>
      </p:sp>
      <p:pic>
        <p:nvPicPr>
          <p:cNvPr id="5268" name="Picture 148"/>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191000" y="1752600"/>
            <a:ext cx="4657725" cy="4010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66490599"/>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990600"/>
          </a:xfrm>
        </p:spPr>
        <p:txBody>
          <a:bodyPr/>
          <a:lstStyle/>
          <a:p>
            <a:r>
              <a:rPr lang="pt-BR" dirty="0" smtClean="0"/>
              <a:t>FATORES QUE INFLUENCIAM NO DESEMPENHO</a:t>
            </a:r>
            <a:endParaRPr lang="en-US" dirty="0"/>
          </a:p>
        </p:txBody>
      </p:sp>
      <p:sp>
        <p:nvSpPr>
          <p:cNvPr id="3" name="Content Placeholder 2"/>
          <p:cNvSpPr>
            <a:spLocks noGrp="1"/>
          </p:cNvSpPr>
          <p:nvPr>
            <p:ph sz="quarter" idx="1"/>
          </p:nvPr>
        </p:nvSpPr>
        <p:spPr>
          <a:xfrm>
            <a:off x="228600" y="1752600"/>
            <a:ext cx="8686800" cy="4572000"/>
          </a:xfrm>
        </p:spPr>
        <p:txBody>
          <a:bodyPr/>
          <a:lstStyle/>
          <a:p>
            <a:pPr marL="0" indent="0" algn="ctr">
              <a:buNone/>
            </a:pPr>
            <a:r>
              <a:rPr lang="pt-BR" dirty="0" smtClean="0"/>
              <a:t>Motivação</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61</a:t>
            </a:fld>
            <a:endParaRPr lang="en-US" dirty="0"/>
          </a:p>
        </p:txBody>
      </p:sp>
      <p:sp>
        <p:nvSpPr>
          <p:cNvPr id="5" name="Forma livre 6"/>
          <p:cNvSpPr/>
          <p:nvPr/>
        </p:nvSpPr>
        <p:spPr>
          <a:xfrm>
            <a:off x="228600" y="2514600"/>
            <a:ext cx="3962400" cy="1371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85750" indent="-285750" defTabSz="1066800">
              <a:buFont typeface="Arial" pitchFamily="34" charset="0"/>
              <a:buChar char="•"/>
            </a:pPr>
            <a:r>
              <a:rPr lang="pt-BR" sz="1800" b="1" i="1" dirty="0" smtClean="0">
                <a:solidFill>
                  <a:srgbClr val="FFFF00"/>
                </a:solidFill>
                <a:effectLst>
                  <a:outerShdw blurRad="38100" dist="38100" dir="2700000" algn="tl">
                    <a:srgbClr val="000000">
                      <a:alpha val="43137"/>
                    </a:srgbClr>
                  </a:outerShdw>
                </a:effectLst>
                <a:cs typeface="Arial" charset="0"/>
              </a:rPr>
              <a:t>Ambição de Carreira</a:t>
            </a:r>
            <a:endParaRPr lang="en-US" sz="1800" b="1" i="1" dirty="0">
              <a:solidFill>
                <a:srgbClr val="FFFF00"/>
              </a:solidFill>
              <a:effectLst>
                <a:outerShdw blurRad="38100" dist="38100" dir="2700000" algn="tl">
                  <a:srgbClr val="000000">
                    <a:alpha val="43137"/>
                  </a:srgbClr>
                </a:outerShdw>
              </a:effectLst>
              <a:cs typeface="Arial" charset="0"/>
            </a:endParaRPr>
          </a:p>
          <a:p>
            <a:pPr marL="285750" indent="-285750">
              <a:buFont typeface="Arial" pitchFamily="34" charset="0"/>
              <a:buChar char="•"/>
            </a:pPr>
            <a:r>
              <a:rPr lang="pt-BR" sz="1800" b="1" i="1" dirty="0" smtClean="0">
                <a:solidFill>
                  <a:srgbClr val="FFFF00"/>
                </a:solidFill>
                <a:effectLst>
                  <a:outerShdw blurRad="38100" dist="38100" dir="2700000" algn="tl">
                    <a:srgbClr val="000000">
                      <a:alpha val="43137"/>
                    </a:srgbClr>
                  </a:outerShdw>
                </a:effectLst>
              </a:rPr>
              <a:t>Conflito do Funcionário</a:t>
            </a:r>
          </a:p>
          <a:p>
            <a:pPr marL="285750" indent="-285750">
              <a:buFont typeface="Arial" pitchFamily="34" charset="0"/>
              <a:buChar char="•"/>
            </a:pPr>
            <a:r>
              <a:rPr lang="pt-BR" sz="1800" b="1" dirty="0" smtClean="0">
                <a:solidFill>
                  <a:srgbClr val="FFFF00"/>
                </a:solidFill>
                <a:effectLst>
                  <a:outerShdw blurRad="38100" dist="38100" dir="2700000" algn="tl">
                    <a:srgbClr val="000000">
                      <a:alpha val="43137"/>
                    </a:srgbClr>
                  </a:outerShdw>
                </a:effectLst>
              </a:rPr>
              <a:t>Frustração</a:t>
            </a:r>
            <a:endParaRPr lang="en-US" sz="1800" b="1" i="1" dirty="0">
              <a:solidFill>
                <a:srgbClr val="FFFF00"/>
              </a:solidFill>
              <a:effectLst>
                <a:outerShdw blurRad="38100" dist="38100" dir="2700000" algn="tl">
                  <a:srgbClr val="000000">
                    <a:alpha val="43137"/>
                  </a:srgbClr>
                </a:outerShdw>
              </a:effectLst>
            </a:endParaRPr>
          </a:p>
        </p:txBody>
      </p:sp>
      <p:sp>
        <p:nvSpPr>
          <p:cNvPr id="6" name="Forma livre 6"/>
          <p:cNvSpPr/>
          <p:nvPr/>
        </p:nvSpPr>
        <p:spPr>
          <a:xfrm>
            <a:off x="4953000" y="2514600"/>
            <a:ext cx="3962400" cy="1371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85750" indent="-285750" defTabSz="1066800">
              <a:buFont typeface="Arial" pitchFamily="34" charset="0"/>
              <a:buChar char="•"/>
            </a:pPr>
            <a:r>
              <a:rPr lang="pt-BR" sz="1800" b="1" i="1" dirty="0" smtClean="0">
                <a:solidFill>
                  <a:srgbClr val="FFFF00"/>
                </a:solidFill>
                <a:effectLst>
                  <a:outerShdw blurRad="38100" dist="38100" dir="2700000" algn="tl">
                    <a:srgbClr val="000000">
                      <a:alpha val="43137"/>
                    </a:srgbClr>
                  </a:outerShdw>
                </a:effectLst>
                <a:cs typeface="Arial" charset="0"/>
              </a:rPr>
              <a:t>Justiça / Satisfação</a:t>
            </a:r>
            <a:endParaRPr lang="en-US" sz="1800" b="1" i="1" dirty="0">
              <a:solidFill>
                <a:srgbClr val="FFFF00"/>
              </a:solidFill>
              <a:effectLst>
                <a:outerShdw blurRad="38100" dist="38100" dir="2700000" algn="tl">
                  <a:srgbClr val="000000">
                    <a:alpha val="43137"/>
                  </a:srgbClr>
                </a:outerShdw>
              </a:effectLst>
              <a:cs typeface="Arial" charset="0"/>
            </a:endParaRPr>
          </a:p>
          <a:p>
            <a:pPr marL="285750" indent="-285750">
              <a:buFont typeface="Arial" pitchFamily="34" charset="0"/>
              <a:buChar char="•"/>
            </a:pPr>
            <a:r>
              <a:rPr lang="pt-BR" sz="1800" b="1" i="1" dirty="0" smtClean="0">
                <a:solidFill>
                  <a:srgbClr val="FFFF00"/>
                </a:solidFill>
                <a:effectLst>
                  <a:outerShdw blurRad="38100" dist="38100" dir="2700000" algn="tl">
                    <a:srgbClr val="000000">
                      <a:alpha val="43137"/>
                    </a:srgbClr>
                  </a:outerShdw>
                </a:effectLst>
              </a:rPr>
              <a:t>Metas / Expectativas</a:t>
            </a:r>
          </a:p>
        </p:txBody>
      </p:sp>
    </p:spTree>
    <p:extLst>
      <p:ext uri="{BB962C8B-B14F-4D97-AF65-F5344CB8AC3E}">
        <p14:creationId xmlns:p14="http://schemas.microsoft.com/office/powerpoint/2010/main" xmlns="" val="3284953403"/>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990600"/>
          </a:xfrm>
        </p:spPr>
        <p:txBody>
          <a:bodyPr/>
          <a:lstStyle/>
          <a:p>
            <a:r>
              <a:rPr lang="pt-BR" dirty="0" smtClean="0"/>
              <a:t>FATORES QUE INFLUENCIAM NO DESEMPENHO</a:t>
            </a:r>
            <a:endParaRPr lang="en-US" dirty="0"/>
          </a:p>
        </p:txBody>
      </p:sp>
      <p:sp>
        <p:nvSpPr>
          <p:cNvPr id="3" name="Content Placeholder 2"/>
          <p:cNvSpPr>
            <a:spLocks noGrp="1"/>
          </p:cNvSpPr>
          <p:nvPr>
            <p:ph sz="quarter" idx="1"/>
          </p:nvPr>
        </p:nvSpPr>
        <p:spPr>
          <a:xfrm>
            <a:off x="228600" y="1600200"/>
            <a:ext cx="8686800" cy="4572000"/>
          </a:xfrm>
        </p:spPr>
        <p:txBody>
          <a:bodyPr/>
          <a:lstStyle/>
          <a:p>
            <a:pPr marL="0" indent="0" algn="ctr">
              <a:buNone/>
            </a:pPr>
            <a:r>
              <a:rPr lang="pt-BR" dirty="0" smtClean="0"/>
              <a:t>Ambiente</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62</a:t>
            </a:fld>
            <a:endParaRPr lang="en-US" dirty="0"/>
          </a:p>
        </p:txBody>
      </p:sp>
      <p:sp>
        <p:nvSpPr>
          <p:cNvPr id="5" name="Forma livre 6"/>
          <p:cNvSpPr/>
          <p:nvPr/>
        </p:nvSpPr>
        <p:spPr>
          <a:xfrm>
            <a:off x="228600" y="2514600"/>
            <a:ext cx="3962400" cy="1371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85750" indent="-285750" defTabSz="1066800">
              <a:buFont typeface="Arial" pitchFamily="34" charset="0"/>
              <a:buChar char="•"/>
            </a:pPr>
            <a:r>
              <a:rPr lang="pt-BR" sz="1800" b="1" i="1" dirty="0" smtClean="0">
                <a:solidFill>
                  <a:srgbClr val="FFFF00"/>
                </a:solidFill>
                <a:effectLst>
                  <a:outerShdw blurRad="38100" dist="38100" dir="2700000" algn="tl">
                    <a:srgbClr val="000000">
                      <a:alpha val="43137"/>
                    </a:srgbClr>
                  </a:outerShdw>
                </a:effectLst>
                <a:cs typeface="Arial" charset="0"/>
              </a:rPr>
              <a:t>Condições Econômicas</a:t>
            </a:r>
            <a:endParaRPr lang="en-US" sz="1800" b="1" i="1" dirty="0">
              <a:solidFill>
                <a:srgbClr val="FFFF00"/>
              </a:solidFill>
              <a:effectLst>
                <a:outerShdw blurRad="38100" dist="38100" dir="2700000" algn="tl">
                  <a:srgbClr val="000000">
                    <a:alpha val="43137"/>
                  </a:srgbClr>
                </a:outerShdw>
              </a:effectLst>
              <a:cs typeface="Arial" charset="0"/>
            </a:endParaRPr>
          </a:p>
          <a:p>
            <a:pPr marL="285750" indent="-285750">
              <a:buFont typeface="Arial" pitchFamily="34" charset="0"/>
              <a:buChar char="•"/>
            </a:pPr>
            <a:r>
              <a:rPr lang="pt-BR" sz="1800" b="1" i="1" dirty="0" smtClean="0">
                <a:solidFill>
                  <a:srgbClr val="FFFF00"/>
                </a:solidFill>
                <a:effectLst>
                  <a:outerShdw blurRad="38100" dist="38100" dir="2700000" algn="tl">
                    <a:srgbClr val="000000">
                      <a:alpha val="43137"/>
                    </a:srgbClr>
                  </a:outerShdw>
                </a:effectLst>
              </a:rPr>
              <a:t>Sindicatos</a:t>
            </a:r>
          </a:p>
          <a:p>
            <a:pPr marL="285750" indent="-285750">
              <a:buFont typeface="Arial" pitchFamily="34" charset="0"/>
              <a:buChar char="•"/>
            </a:pPr>
            <a:r>
              <a:rPr lang="pt-BR" sz="1800" b="1" dirty="0" smtClean="0">
                <a:solidFill>
                  <a:srgbClr val="FFFF00"/>
                </a:solidFill>
                <a:effectLst>
                  <a:outerShdw blurRad="38100" dist="38100" dir="2700000" algn="tl">
                    <a:srgbClr val="000000">
                      <a:alpha val="43137"/>
                    </a:srgbClr>
                  </a:outerShdw>
                </a:effectLst>
              </a:rPr>
              <a:t>Plano de Cargo</a:t>
            </a:r>
            <a:endParaRPr lang="en-US" sz="1800" b="1" i="1" dirty="0">
              <a:solidFill>
                <a:srgbClr val="FFFF00"/>
              </a:solidFill>
              <a:effectLst>
                <a:outerShdw blurRad="38100" dist="38100" dir="2700000" algn="tl">
                  <a:srgbClr val="000000">
                    <a:alpha val="43137"/>
                  </a:srgbClr>
                </a:outerShdw>
              </a:effectLst>
            </a:endParaRPr>
          </a:p>
        </p:txBody>
      </p:sp>
      <p:sp>
        <p:nvSpPr>
          <p:cNvPr id="6" name="Forma livre 6"/>
          <p:cNvSpPr/>
          <p:nvPr/>
        </p:nvSpPr>
        <p:spPr>
          <a:xfrm>
            <a:off x="4953000" y="2514600"/>
            <a:ext cx="3962400" cy="1371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85750" indent="-285750" defTabSz="1066800">
              <a:buFont typeface="Arial" pitchFamily="34" charset="0"/>
              <a:buChar char="•"/>
            </a:pPr>
            <a:r>
              <a:rPr lang="pt-BR" sz="1800" b="1" i="1" dirty="0" smtClean="0">
                <a:solidFill>
                  <a:srgbClr val="FFFF00"/>
                </a:solidFill>
                <a:effectLst>
                  <a:outerShdw blurRad="38100" dist="38100" dir="2700000" algn="tl">
                    <a:srgbClr val="000000">
                      <a:alpha val="43137"/>
                    </a:srgbClr>
                  </a:outerShdw>
                </a:effectLst>
                <a:cs typeface="Arial" charset="0"/>
              </a:rPr>
              <a:t>Regras e Políticas</a:t>
            </a:r>
            <a:endParaRPr lang="en-US" sz="1800" b="1" i="1" dirty="0">
              <a:solidFill>
                <a:srgbClr val="FFFF00"/>
              </a:solidFill>
              <a:effectLst>
                <a:outerShdw blurRad="38100" dist="38100" dir="2700000" algn="tl">
                  <a:srgbClr val="000000">
                    <a:alpha val="43137"/>
                  </a:srgbClr>
                </a:outerShdw>
              </a:effectLst>
              <a:cs typeface="Arial" charset="0"/>
            </a:endParaRPr>
          </a:p>
          <a:p>
            <a:pPr marL="285750" indent="-285750">
              <a:buFont typeface="Arial" pitchFamily="34" charset="0"/>
              <a:buChar char="•"/>
            </a:pPr>
            <a:r>
              <a:rPr lang="pt-BR" sz="1800" b="1" i="1" dirty="0" smtClean="0">
                <a:solidFill>
                  <a:srgbClr val="FFFF00"/>
                </a:solidFill>
                <a:effectLst>
                  <a:outerShdw blurRad="38100" dist="38100" dir="2700000" algn="tl">
                    <a:srgbClr val="000000">
                      <a:alpha val="43137"/>
                    </a:srgbClr>
                  </a:outerShdw>
                </a:effectLst>
              </a:rPr>
              <a:t>Suporte ao Gerenciamento</a:t>
            </a:r>
          </a:p>
          <a:p>
            <a:pPr marL="285750" indent="-285750">
              <a:buFont typeface="Arial" pitchFamily="34" charset="0"/>
              <a:buChar char="•"/>
            </a:pPr>
            <a:r>
              <a:rPr lang="pt-BR" sz="1800" b="1" dirty="0" smtClean="0">
                <a:solidFill>
                  <a:srgbClr val="FFFF00"/>
                </a:solidFill>
                <a:effectLst>
                  <a:outerShdw blurRad="38100" dist="38100" dir="2700000" algn="tl">
                    <a:srgbClr val="000000">
                      <a:alpha val="43137"/>
                    </a:srgbClr>
                  </a:outerShdw>
                </a:effectLst>
              </a:rPr>
              <a:t>Leis e Normas</a:t>
            </a:r>
            <a:endParaRPr lang="pt-BR" sz="1800" b="1" i="1" dirty="0" smtClean="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406312461"/>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9144000" cy="990600"/>
          </a:xfrm>
        </p:spPr>
        <p:txBody>
          <a:bodyPr/>
          <a:lstStyle/>
          <a:p>
            <a:r>
              <a:rPr lang="pt-BR" dirty="0" smtClean="0"/>
              <a:t>FATORES QUE</a:t>
            </a:r>
            <a:r>
              <a:rPr lang="pt-BR" baseline="0" dirty="0" smtClean="0"/>
              <a:t> INFLUENCIAM NO DESEMPENHO</a:t>
            </a:r>
            <a:endParaRPr lang="en-US" dirty="0"/>
          </a:p>
        </p:txBody>
      </p:sp>
      <p:sp>
        <p:nvSpPr>
          <p:cNvPr id="3" name="Content Placeholder 2"/>
          <p:cNvSpPr>
            <a:spLocks noGrp="1"/>
          </p:cNvSpPr>
          <p:nvPr>
            <p:ph sz="quarter" idx="1"/>
          </p:nvPr>
        </p:nvSpPr>
        <p:spPr>
          <a:xfrm>
            <a:off x="228600" y="1600200"/>
            <a:ext cx="8686800" cy="4572000"/>
          </a:xfrm>
        </p:spPr>
        <p:txBody>
          <a:bodyPr/>
          <a:lstStyle/>
          <a:p>
            <a:pPr marL="0" indent="0" algn="ctr">
              <a:buNone/>
            </a:pPr>
            <a:r>
              <a:rPr lang="pt-BR" dirty="0" smtClean="0"/>
              <a:t>Capacidade</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63</a:t>
            </a:fld>
            <a:endParaRPr lang="en-US" dirty="0"/>
          </a:p>
        </p:txBody>
      </p:sp>
      <p:sp>
        <p:nvSpPr>
          <p:cNvPr id="5" name="Forma livre 6"/>
          <p:cNvSpPr/>
          <p:nvPr/>
        </p:nvSpPr>
        <p:spPr>
          <a:xfrm>
            <a:off x="228600" y="2514600"/>
            <a:ext cx="3962400" cy="16764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85750" indent="-285750" defTabSz="1066800">
              <a:buFont typeface="Arial" pitchFamily="34" charset="0"/>
              <a:buChar char="•"/>
            </a:pPr>
            <a:r>
              <a:rPr lang="pt-BR" sz="1800" b="1" i="1" dirty="0" smtClean="0">
                <a:solidFill>
                  <a:srgbClr val="FFFF00"/>
                </a:solidFill>
                <a:effectLst>
                  <a:outerShdw blurRad="38100" dist="38100" dir="2700000" algn="tl">
                    <a:srgbClr val="000000">
                      <a:alpha val="43137"/>
                    </a:srgbClr>
                  </a:outerShdw>
                </a:effectLst>
                <a:cs typeface="Arial" charset="0"/>
              </a:rPr>
              <a:t>Habilidades Técnicas</a:t>
            </a:r>
            <a:endParaRPr lang="en-US" sz="1800" b="1" i="1" dirty="0">
              <a:solidFill>
                <a:srgbClr val="FFFF00"/>
              </a:solidFill>
              <a:effectLst>
                <a:outerShdw blurRad="38100" dist="38100" dir="2700000" algn="tl">
                  <a:srgbClr val="000000">
                    <a:alpha val="43137"/>
                  </a:srgbClr>
                </a:outerShdw>
              </a:effectLst>
              <a:cs typeface="Arial" charset="0"/>
            </a:endParaRPr>
          </a:p>
          <a:p>
            <a:pPr marL="285750" indent="-285750">
              <a:buFont typeface="Arial" pitchFamily="34" charset="0"/>
              <a:buChar char="•"/>
            </a:pPr>
            <a:r>
              <a:rPr lang="pt-BR" sz="1800" b="1" i="1" dirty="0" smtClean="0">
                <a:solidFill>
                  <a:srgbClr val="FFFF00"/>
                </a:solidFill>
                <a:effectLst>
                  <a:outerShdw blurRad="38100" dist="38100" dir="2700000" algn="tl">
                    <a:srgbClr val="000000">
                      <a:alpha val="43137"/>
                    </a:srgbClr>
                  </a:outerShdw>
                </a:effectLst>
              </a:rPr>
              <a:t>Habilidades Interpessoais</a:t>
            </a:r>
          </a:p>
          <a:p>
            <a:pPr marL="285750" indent="-285750">
              <a:buFont typeface="Arial" pitchFamily="34" charset="0"/>
              <a:buChar char="•"/>
            </a:pPr>
            <a:r>
              <a:rPr lang="pt-BR" sz="1800" b="1" dirty="0" smtClean="0">
                <a:solidFill>
                  <a:srgbClr val="FFFF00"/>
                </a:solidFill>
                <a:effectLst>
                  <a:outerShdw blurRad="38100" dist="38100" dir="2700000" algn="tl">
                    <a:srgbClr val="000000">
                      <a:alpha val="43137"/>
                    </a:srgbClr>
                  </a:outerShdw>
                </a:effectLst>
              </a:rPr>
              <a:t>Habilidades de Solução de Problemas</a:t>
            </a:r>
            <a:endParaRPr lang="en-US" sz="1800" b="1" i="1" dirty="0">
              <a:solidFill>
                <a:srgbClr val="FFFF00"/>
              </a:solidFill>
              <a:effectLst>
                <a:outerShdw blurRad="38100" dist="38100" dir="2700000" algn="tl">
                  <a:srgbClr val="000000">
                    <a:alpha val="43137"/>
                  </a:srgbClr>
                </a:outerShdw>
              </a:effectLst>
            </a:endParaRPr>
          </a:p>
        </p:txBody>
      </p:sp>
      <p:sp>
        <p:nvSpPr>
          <p:cNvPr id="6" name="Forma livre 6"/>
          <p:cNvSpPr/>
          <p:nvPr/>
        </p:nvSpPr>
        <p:spPr>
          <a:xfrm>
            <a:off x="4953000" y="2514600"/>
            <a:ext cx="3962400" cy="16764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85750" indent="-285750" defTabSz="1066800">
              <a:buFont typeface="Arial" pitchFamily="34" charset="0"/>
              <a:buChar char="•"/>
            </a:pPr>
            <a:r>
              <a:rPr lang="pt-BR" sz="1800" b="1" i="1" dirty="0" smtClean="0">
                <a:solidFill>
                  <a:srgbClr val="FFFF00"/>
                </a:solidFill>
                <a:effectLst>
                  <a:outerShdw blurRad="38100" dist="38100" dir="2700000" algn="tl">
                    <a:srgbClr val="000000">
                      <a:alpha val="43137"/>
                    </a:srgbClr>
                  </a:outerShdw>
                </a:effectLst>
                <a:cs typeface="Arial" charset="0"/>
              </a:rPr>
              <a:t>Habilidades de Comunicação</a:t>
            </a:r>
            <a:endParaRPr lang="en-US" sz="1800" b="1" i="1" dirty="0">
              <a:solidFill>
                <a:srgbClr val="FFFF00"/>
              </a:solidFill>
              <a:effectLst>
                <a:outerShdw blurRad="38100" dist="38100" dir="2700000" algn="tl">
                  <a:srgbClr val="000000">
                    <a:alpha val="43137"/>
                  </a:srgbClr>
                </a:outerShdw>
              </a:effectLst>
              <a:cs typeface="Arial" charset="0"/>
            </a:endParaRPr>
          </a:p>
          <a:p>
            <a:pPr marL="285750" indent="-285750">
              <a:buFont typeface="Arial" pitchFamily="34" charset="0"/>
              <a:buChar char="•"/>
            </a:pPr>
            <a:r>
              <a:rPr lang="pt-BR" sz="1800" b="1" dirty="0" smtClean="0">
                <a:solidFill>
                  <a:srgbClr val="FFFF00"/>
                </a:solidFill>
                <a:effectLst>
                  <a:outerShdw blurRad="38100" dist="38100" dir="2700000" algn="tl">
                    <a:srgbClr val="000000">
                      <a:alpha val="43137"/>
                    </a:srgbClr>
                  </a:outerShdw>
                </a:effectLst>
              </a:rPr>
              <a:t>Limitações Físicas</a:t>
            </a:r>
            <a:endParaRPr lang="pt-BR" sz="1800" b="1" i="1" dirty="0" smtClean="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207731839"/>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GESTÃO DE DESEMPENHO</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64</a:t>
            </a:fld>
            <a:endParaRPr lang="en-US" dirty="0"/>
          </a:p>
        </p:txBody>
      </p:sp>
      <p:sp>
        <p:nvSpPr>
          <p:cNvPr id="3" name="Content Placeholder 2"/>
          <p:cNvSpPr>
            <a:spLocks noGrp="1"/>
          </p:cNvSpPr>
          <p:nvPr>
            <p:ph sz="quarter" idx="1"/>
          </p:nvPr>
        </p:nvSpPr>
        <p:spPr/>
        <p:txBody>
          <a:bodyPr/>
          <a:lstStyle/>
          <a:p>
            <a:r>
              <a:rPr lang="pt-BR" dirty="0" smtClean="0"/>
              <a:t>Filme “O Diabo Veste</a:t>
            </a:r>
            <a:r>
              <a:rPr lang="pt-BR" baseline="0" dirty="0" smtClean="0"/>
              <a:t> Prada” – Cena 2</a:t>
            </a:r>
            <a:endParaRPr lang="en-US" dirty="0"/>
          </a:p>
        </p:txBody>
      </p:sp>
    </p:spTree>
    <p:extLst>
      <p:ext uri="{BB962C8B-B14F-4D97-AF65-F5344CB8AC3E}">
        <p14:creationId xmlns:p14="http://schemas.microsoft.com/office/powerpoint/2010/main" xmlns="" val="355162297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GESTÃO DE DESEMPENHO</a:t>
            </a:r>
            <a:endParaRPr lang="en-US" dirty="0"/>
          </a:p>
        </p:txBody>
      </p:sp>
      <p:sp>
        <p:nvSpPr>
          <p:cNvPr id="3" name="Content Placeholder 2"/>
          <p:cNvSpPr>
            <a:spLocks noGrp="1"/>
          </p:cNvSpPr>
          <p:nvPr>
            <p:ph sz="quarter" idx="1"/>
          </p:nvPr>
        </p:nvSpPr>
        <p:spPr>
          <a:xfrm>
            <a:off x="990600" y="1600200"/>
            <a:ext cx="7162800" cy="4419600"/>
          </a:xfrm>
        </p:spPr>
        <p:txBody>
          <a:bodyPr/>
          <a:lstStyle/>
          <a:p>
            <a:pPr marL="0" indent="0" algn="ctr">
              <a:buNone/>
            </a:pPr>
            <a:r>
              <a:rPr lang="pt-BR" dirty="0"/>
              <a:t>É o processo de avaliação formal do desempenhodas pessoas, do seu agir, individualmente e em equipe,</a:t>
            </a:r>
          </a:p>
          <a:p>
            <a:pPr marL="0" indent="0" algn="ctr">
              <a:buNone/>
            </a:pPr>
            <a:r>
              <a:rPr lang="pt-BR" dirty="0"/>
              <a:t>em conformidade com os resultados pretendidos pela empresa</a:t>
            </a:r>
            <a:r>
              <a:rPr lang="pt-BR" dirty="0" smtClean="0"/>
              <a:t>.</a:t>
            </a:r>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65</a:t>
            </a:fld>
            <a:endParaRPr lang="en-US" dirty="0"/>
          </a:p>
        </p:txBody>
      </p:sp>
    </p:spTree>
    <p:extLst>
      <p:ext uri="{BB962C8B-B14F-4D97-AF65-F5344CB8AC3E}">
        <p14:creationId xmlns:p14="http://schemas.microsoft.com/office/powerpoint/2010/main" xmlns="" val="316142604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DE DESEMPENHO</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66</a:t>
            </a:fld>
            <a:endParaRPr lang="en-US" dirty="0"/>
          </a:p>
        </p:txBody>
      </p:sp>
      <p:sp>
        <p:nvSpPr>
          <p:cNvPr id="5" name="Título 1"/>
          <p:cNvSpPr txBox="1">
            <a:spLocks/>
          </p:cNvSpPr>
          <p:nvPr/>
        </p:nvSpPr>
        <p:spPr bwMode="auto">
          <a:xfrm>
            <a:off x="285750" y="1428750"/>
            <a:ext cx="8643938" cy="4819650"/>
          </a:xfrm>
          <a:prstGeom prst="roundRect">
            <a:avLst>
              <a:gd name="adj" fmla="val 14367"/>
            </a:avLst>
          </a:prstGeom>
          <a:solidFill>
            <a:srgbClr val="339966"/>
          </a:solidFill>
          <a:ln>
            <a:headEnd/>
            <a:tailEnd/>
          </a:ln>
        </p:spPr>
        <p:style>
          <a:lnRef idx="3">
            <a:schemeClr val="lt1"/>
          </a:lnRef>
          <a:fillRef idx="1">
            <a:schemeClr val="accent3"/>
          </a:fillRef>
          <a:effectRef idx="1">
            <a:schemeClr val="accent3"/>
          </a:effectRef>
          <a:fontRef idx="minor">
            <a:schemeClr val="lt1"/>
          </a:fontRef>
        </p:style>
        <p:txBody>
          <a:bodyPr/>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r>
              <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Avaliação                </a:t>
            </a:r>
            <a:r>
              <a:rPr lang="pt-BR" b="1" dirty="0" smtClean="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Aspectos </a:t>
            </a:r>
            <a:r>
              <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subjetivos  </a:t>
            </a:r>
          </a:p>
          <a:p>
            <a:endPar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endParaRPr>
          </a:p>
          <a:p>
            <a:pPr algn="ctr"/>
            <a:endPar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endParaRPr>
          </a:p>
          <a:p>
            <a:r>
              <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                 Crenças e valores pessoais                Identificam os </a:t>
            </a:r>
          </a:p>
          <a:p>
            <a:r>
              <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                                                                comportamentos aceitáveis</a:t>
            </a:r>
          </a:p>
          <a:p>
            <a:endPar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endParaRPr>
          </a:p>
          <a:p>
            <a:r>
              <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cs typeface="Times New Roman" pitchFamily="18" charset="0"/>
              </a:rPr>
              <a:t>                  Critérios normativos </a:t>
            </a:r>
            <a:r>
              <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 </a:t>
            </a:r>
          </a:p>
          <a:p>
            <a:endPar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endParaRPr>
          </a:p>
          <a:p>
            <a:pPr>
              <a:buFontTx/>
              <a:buChar char="•"/>
            </a:pPr>
            <a:r>
              <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 Tradicionalmente, a avaliação de pessoas está associada à ideia de classificação da superioridade de uma pessoa em relação às demais, mediante a análise de seu desempenho profissional. </a:t>
            </a:r>
          </a:p>
        </p:txBody>
      </p:sp>
      <p:cxnSp>
        <p:nvCxnSpPr>
          <p:cNvPr id="6" name="Conector de seta reta 5"/>
          <p:cNvCxnSpPr>
            <a:cxnSpLocks noChangeShapeType="1"/>
          </p:cNvCxnSpPr>
          <p:nvPr/>
        </p:nvCxnSpPr>
        <p:spPr bwMode="auto">
          <a:xfrm>
            <a:off x="1981200" y="1905000"/>
            <a:ext cx="857250" cy="1588"/>
          </a:xfrm>
          <a:prstGeom prst="straightConnector1">
            <a:avLst/>
          </a:prstGeom>
          <a:noFill/>
          <a:ln w="38100" algn="ctr">
            <a:solidFill>
              <a:schemeClr val="bg1"/>
            </a:solidFill>
            <a:round/>
            <a:headEnd/>
            <a:tailEnd type="triangle" w="med" len="med"/>
          </a:ln>
          <a:extLst/>
        </p:spPr>
      </p:cxnSp>
      <p:cxnSp>
        <p:nvCxnSpPr>
          <p:cNvPr id="7" name="Conector de seta reta 7"/>
          <p:cNvCxnSpPr>
            <a:cxnSpLocks noChangeShapeType="1"/>
          </p:cNvCxnSpPr>
          <p:nvPr/>
        </p:nvCxnSpPr>
        <p:spPr bwMode="auto">
          <a:xfrm rot="5400000">
            <a:off x="3108325" y="2420937"/>
            <a:ext cx="642938" cy="1588"/>
          </a:xfrm>
          <a:prstGeom prst="straightConnector1">
            <a:avLst/>
          </a:prstGeom>
          <a:noFill/>
          <a:ln w="38100" algn="ctr">
            <a:solidFill>
              <a:schemeClr val="bg1"/>
            </a:solidFill>
            <a:round/>
            <a:headEnd/>
            <a:tailEnd type="triangle" w="med" len="med"/>
          </a:ln>
          <a:extLst/>
        </p:spPr>
      </p:cxnSp>
      <p:cxnSp>
        <p:nvCxnSpPr>
          <p:cNvPr id="8" name="Conector de seta reta 9"/>
          <p:cNvCxnSpPr>
            <a:cxnSpLocks noChangeShapeType="1"/>
          </p:cNvCxnSpPr>
          <p:nvPr/>
        </p:nvCxnSpPr>
        <p:spPr bwMode="auto">
          <a:xfrm>
            <a:off x="5257800" y="3048000"/>
            <a:ext cx="785813" cy="1588"/>
          </a:xfrm>
          <a:prstGeom prst="straightConnector1">
            <a:avLst/>
          </a:prstGeom>
          <a:noFill/>
          <a:ln w="38100" algn="ctr">
            <a:solidFill>
              <a:schemeClr val="bg1"/>
            </a:solidFill>
            <a:round/>
            <a:headEnd/>
            <a:tailEnd type="triangle" w="med" len="med"/>
          </a:ln>
          <a:extLst/>
        </p:spPr>
      </p:cxnSp>
      <p:cxnSp>
        <p:nvCxnSpPr>
          <p:cNvPr id="9" name="Conector de seta reta 14"/>
          <p:cNvCxnSpPr>
            <a:cxnSpLocks noChangeShapeType="1"/>
          </p:cNvCxnSpPr>
          <p:nvPr/>
        </p:nvCxnSpPr>
        <p:spPr bwMode="auto">
          <a:xfrm rot="5400000">
            <a:off x="2915444" y="3561556"/>
            <a:ext cx="571500" cy="1588"/>
          </a:xfrm>
          <a:prstGeom prst="straightConnector1">
            <a:avLst/>
          </a:prstGeom>
          <a:noFill/>
          <a:ln w="38100" algn="ctr">
            <a:solidFill>
              <a:schemeClr val="bg1"/>
            </a:solidFill>
            <a:round/>
            <a:headEnd/>
            <a:tailEnd type="triangle" w="med" len="med"/>
          </a:ln>
          <a:extLst/>
        </p:spPr>
      </p:cxnSp>
    </p:spTree>
    <p:extLst>
      <p:ext uri="{BB962C8B-B14F-4D97-AF65-F5344CB8AC3E}">
        <p14:creationId xmlns:p14="http://schemas.microsoft.com/office/powerpoint/2010/main" xmlns="" val="3307955168"/>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DE DESEMPENHO</a:t>
            </a:r>
            <a:endParaRPr lang="en-US" dirty="0"/>
          </a:p>
        </p:txBody>
      </p:sp>
      <p:sp>
        <p:nvSpPr>
          <p:cNvPr id="3" name="Content Placeholder 2"/>
          <p:cNvSpPr>
            <a:spLocks noGrp="1"/>
          </p:cNvSpPr>
          <p:nvPr>
            <p:ph sz="quarter" idx="1"/>
          </p:nvPr>
        </p:nvSpPr>
        <p:spPr/>
        <p:txBody>
          <a:bodyPr/>
          <a:lstStyle/>
          <a:p>
            <a:r>
              <a:rPr lang="pt-BR" dirty="0"/>
              <a:t>Avaliar implica transformar a qualidade individual em um elemento que pode ser comparado de modo objetivo através de medidas justas.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67</a:t>
            </a:fld>
            <a:endParaRPr lang="en-US" dirty="0"/>
          </a:p>
        </p:txBody>
      </p:sp>
      <p:sp>
        <p:nvSpPr>
          <p:cNvPr id="5" name="Text Box 5"/>
          <p:cNvSpPr txBox="1">
            <a:spLocks noChangeArrowheads="1"/>
          </p:cNvSpPr>
          <p:nvPr/>
        </p:nvSpPr>
        <p:spPr bwMode="auto">
          <a:xfrm>
            <a:off x="304800" y="3276600"/>
            <a:ext cx="8686800" cy="1938992"/>
          </a:xfrm>
          <a:prstGeom prst="rect">
            <a:avLst/>
          </a:prstGeom>
          <a:noFill/>
          <a:ln w="9525">
            <a:noFill/>
            <a:miter lim="800000"/>
            <a:headEnd/>
            <a:tailEnd/>
          </a:ln>
        </p:spPr>
        <p:txBody>
          <a:bodyPr wrap="square">
            <a:spAutoFit/>
          </a:bodyPr>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r>
              <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cs typeface="Times New Roman" pitchFamily="18" charset="0"/>
              </a:rPr>
              <a:t>Conseqüências dessa prática - exclusão :</a:t>
            </a:r>
          </a:p>
          <a:p>
            <a:endPar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cs typeface="Times New Roman" pitchFamily="18" charset="0"/>
            </a:endParaRPr>
          </a:p>
          <a:p>
            <a:pPr>
              <a:buFontTx/>
              <a:buChar char="•"/>
            </a:pPr>
            <a:r>
              <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cs typeface="Times New Roman" pitchFamily="18" charset="0"/>
              </a:rPr>
              <a:t> criatividade</a:t>
            </a:r>
          </a:p>
          <a:p>
            <a:pPr>
              <a:buFontTx/>
              <a:buChar char="•"/>
            </a:pPr>
            <a:r>
              <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cs typeface="Times New Roman" pitchFamily="18" charset="0"/>
              </a:rPr>
              <a:t> ousadia              dificuldades para enfrentar os desafios e </a:t>
            </a:r>
          </a:p>
          <a:p>
            <a:pPr>
              <a:buFontTx/>
              <a:buChar char="•"/>
            </a:pPr>
            <a:r>
              <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cs typeface="Times New Roman" pitchFamily="18" charset="0"/>
              </a:rPr>
              <a:t> iniciativa            imprevisibilidades presentes no mundo global</a:t>
            </a:r>
          </a:p>
        </p:txBody>
      </p:sp>
      <p:sp>
        <p:nvSpPr>
          <p:cNvPr id="6" name="AutoShape 6"/>
          <p:cNvSpPr>
            <a:spLocks/>
          </p:cNvSpPr>
          <p:nvPr/>
        </p:nvSpPr>
        <p:spPr bwMode="auto">
          <a:xfrm>
            <a:off x="2209800" y="4114800"/>
            <a:ext cx="254000" cy="1076325"/>
          </a:xfrm>
          <a:prstGeom prst="rightBrace">
            <a:avLst>
              <a:gd name="adj1" fmla="val 45828"/>
              <a:gd name="adj2" fmla="val 50000"/>
            </a:avLst>
          </a:prstGeom>
          <a:noFill/>
          <a:ln w="25400">
            <a:solidFill>
              <a:srgbClr val="FFFF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pt-BR" sz="1400" i="0">
              <a:ea typeface="ＭＳ Ｐゴシック" pitchFamily="34" charset="-128"/>
            </a:endParaRPr>
          </a:p>
        </p:txBody>
      </p:sp>
    </p:spTree>
    <p:extLst>
      <p:ext uri="{BB962C8B-B14F-4D97-AF65-F5344CB8AC3E}">
        <p14:creationId xmlns:p14="http://schemas.microsoft.com/office/powerpoint/2010/main" xmlns="" val="1199357757"/>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linds(horizontal)">
                                      <p:cBhvr>
                                        <p:cTn id="19" dur="500"/>
                                        <p:tgtEl>
                                          <p:spTgt spid="5">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AVALIAÇÃO DE DESEMPENHO</a:t>
            </a:r>
            <a:endParaRPr lang="en-US" dirty="0"/>
          </a:p>
        </p:txBody>
      </p:sp>
      <p:sp>
        <p:nvSpPr>
          <p:cNvPr id="3" name="Content Placeholder 2"/>
          <p:cNvSpPr>
            <a:spLocks noGrp="1"/>
          </p:cNvSpPr>
          <p:nvPr>
            <p:ph sz="quarter" idx="1"/>
          </p:nvPr>
        </p:nvSpPr>
        <p:spPr>
          <a:xfrm>
            <a:off x="228600" y="1447800"/>
            <a:ext cx="8686800" cy="4800600"/>
          </a:xfrm>
        </p:spPr>
        <p:txBody>
          <a:bodyPr/>
          <a:lstStyle/>
          <a:p>
            <a:pPr marL="0" indent="0">
              <a:buNone/>
            </a:pPr>
            <a:r>
              <a:rPr lang="pt-BR" sz="2400" dirty="0"/>
              <a:t>Mudança necessária:</a:t>
            </a:r>
          </a:p>
          <a:p>
            <a:pPr marL="0" indent="0">
              <a:buNone/>
            </a:pPr>
            <a:r>
              <a:rPr lang="pt-BR" sz="2400" dirty="0"/>
              <a:t>Avaliação de desempenho               análise do desempenho</a:t>
            </a:r>
          </a:p>
          <a:p>
            <a:endParaRPr lang="pt-BR" sz="2400" dirty="0"/>
          </a:p>
          <a:p>
            <a:pPr marL="0" indent="0">
              <a:buNone/>
            </a:pPr>
            <a:r>
              <a:rPr lang="pt-BR" sz="2400" dirty="0"/>
              <a:t>Análise de desempenho um poderoso meio para identificar:</a:t>
            </a:r>
          </a:p>
          <a:p>
            <a:endParaRPr lang="pt-BR" sz="2400" dirty="0"/>
          </a:p>
          <a:p>
            <a:r>
              <a:rPr lang="pt-BR" sz="2400" dirty="0"/>
              <a:t> Os potenciais dos funcionários; </a:t>
            </a:r>
          </a:p>
          <a:p>
            <a:r>
              <a:rPr lang="pt-BR" sz="2400" dirty="0"/>
              <a:t> Melhorar o desempenho da equipe; </a:t>
            </a:r>
          </a:p>
          <a:p>
            <a:r>
              <a:rPr lang="pt-BR" sz="2400" dirty="0"/>
              <a:t> Melhorar a qualidade das relações dos funcionários e superiores;</a:t>
            </a:r>
          </a:p>
          <a:p>
            <a:r>
              <a:rPr lang="pt-BR" sz="2400" dirty="0"/>
              <a:t>Estimular os funcionários a assumirem responsabilidade pela excelência dos resultados empresariais.</a:t>
            </a:r>
            <a:endParaRPr lang="en-US" sz="2400"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68</a:t>
            </a:fld>
            <a:endParaRPr lang="en-US" dirty="0"/>
          </a:p>
        </p:txBody>
      </p:sp>
      <p:sp>
        <p:nvSpPr>
          <p:cNvPr id="5" name="Line 3"/>
          <p:cNvSpPr>
            <a:spLocks noChangeShapeType="1"/>
          </p:cNvSpPr>
          <p:nvPr/>
        </p:nvSpPr>
        <p:spPr bwMode="auto">
          <a:xfrm>
            <a:off x="3733800" y="2163620"/>
            <a:ext cx="762000" cy="0"/>
          </a:xfrm>
          <a:prstGeom prst="line">
            <a:avLst/>
          </a:prstGeom>
          <a:noFill/>
          <a:ln w="38100">
            <a:solidFill>
              <a:srgbClr val="FFFF00"/>
            </a:solidFill>
            <a:round/>
            <a:headEnd/>
            <a:tailEnd type="triangle" w="med" len="med"/>
          </a:ln>
          <a:effectLst>
            <a:outerShdw blurRad="50800" dist="38100" dir="2700000" algn="tl" rotWithShape="0">
              <a:prstClr val="black">
                <a:alpha val="40000"/>
              </a:prstClr>
            </a:outerShdw>
          </a:effectLst>
          <a:extLst>
            <a:ext uri="{909E8E84-426E-40DD-AFC4-6F175D3DCCD1}">
              <a14:hiddenFill xmlns:a14="http://schemas.microsoft.com/office/drawing/2010/main" xmlns="">
                <a:noFill/>
              </a14:hiddenFill>
            </a:ext>
          </a:extLst>
        </p:spPr>
        <p:txBody>
          <a:bodyPr wrap="none"/>
          <a:lstStyle/>
          <a:p>
            <a:endParaRPr lang="en-US"/>
          </a:p>
        </p:txBody>
      </p:sp>
    </p:spTree>
    <p:extLst>
      <p:ext uri="{BB962C8B-B14F-4D97-AF65-F5344CB8AC3E}">
        <p14:creationId xmlns:p14="http://schemas.microsoft.com/office/powerpoint/2010/main" xmlns="" val="1373255324"/>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RESULTADOS DA AVALIAÇÃO</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69</a:t>
            </a:fld>
            <a:endParaRPr lang="en-US" dirty="0"/>
          </a:p>
        </p:txBody>
      </p:sp>
      <p:sp>
        <p:nvSpPr>
          <p:cNvPr id="5" name="Retângulo 2"/>
          <p:cNvSpPr>
            <a:spLocks noChangeArrowheads="1"/>
          </p:cNvSpPr>
          <p:nvPr/>
        </p:nvSpPr>
        <p:spPr bwMode="auto">
          <a:xfrm>
            <a:off x="3562928" y="1195387"/>
            <a:ext cx="1928813" cy="714375"/>
          </a:xfrm>
          <a:prstGeom prst="roundRect">
            <a:avLst/>
          </a:prstGeom>
          <a:solidFill>
            <a:srgbClr val="339966"/>
          </a:solidFill>
          <a:ln>
            <a:headEnd/>
            <a:tailEnd/>
          </a:ln>
        </p:spPr>
        <p:style>
          <a:lnRef idx="3">
            <a:schemeClr val="lt1"/>
          </a:lnRef>
          <a:fillRef idx="1">
            <a:schemeClr val="accent3"/>
          </a:fillRef>
          <a:effectRef idx="1">
            <a:schemeClr val="accent3"/>
          </a:effectRef>
          <a:fontRef idx="minor">
            <a:schemeClr val="lt1"/>
          </a:fontRef>
        </p:style>
        <p:txBody>
          <a:bodyPr/>
          <a:lstStyle/>
          <a:p>
            <a:pPr algn="ctr" eaLnBrk="0" hangingPunct="0">
              <a:defRPr/>
            </a:pPr>
            <a:r>
              <a:rPr lang="pt-BR" sz="2000" b="1" dirty="0">
                <a:solidFill>
                  <a:srgbClr val="FFFF00"/>
                </a:solidFill>
                <a:effectLst>
                  <a:outerShdw blurRad="38100" dist="38100" dir="2700000" algn="tl">
                    <a:srgbClr val="000000">
                      <a:alpha val="43137"/>
                    </a:srgbClr>
                  </a:outerShdw>
                </a:effectLst>
                <a:latin typeface="+mn-lt"/>
                <a:cs typeface="+mn-cs"/>
              </a:rPr>
              <a:t>Seleção de Pessoal</a:t>
            </a:r>
          </a:p>
        </p:txBody>
      </p:sp>
      <p:sp>
        <p:nvSpPr>
          <p:cNvPr id="6" name="Retângulo 3"/>
          <p:cNvSpPr>
            <a:spLocks noChangeArrowheads="1"/>
          </p:cNvSpPr>
          <p:nvPr/>
        </p:nvSpPr>
        <p:spPr bwMode="auto">
          <a:xfrm>
            <a:off x="6715124" y="3502310"/>
            <a:ext cx="2200275" cy="714375"/>
          </a:xfrm>
          <a:prstGeom prst="roundRect">
            <a:avLst/>
          </a:prstGeom>
          <a:solidFill>
            <a:srgbClr val="339966"/>
          </a:solidFill>
          <a:ln>
            <a:headEnd/>
            <a:tailEnd/>
          </a:ln>
        </p:spPr>
        <p:style>
          <a:lnRef idx="3">
            <a:schemeClr val="lt1"/>
          </a:lnRef>
          <a:fillRef idx="1">
            <a:schemeClr val="accent3"/>
          </a:fillRef>
          <a:effectRef idx="1">
            <a:schemeClr val="accent3"/>
          </a:effectRef>
          <a:fontRef idx="minor">
            <a:schemeClr val="lt1"/>
          </a:fontRef>
        </p:style>
        <p:txBody>
          <a:bodyPr/>
          <a:lstStyle/>
          <a:p>
            <a:pPr algn="ctr" eaLnBrk="0" hangingPunct="0">
              <a:defRPr/>
            </a:pPr>
            <a:r>
              <a:rPr lang="pt-BR" sz="2000" b="1" dirty="0">
                <a:solidFill>
                  <a:srgbClr val="FFFF00"/>
                </a:solidFill>
                <a:effectLst>
                  <a:outerShdw blurRad="38100" dist="38100" dir="2700000" algn="tl">
                    <a:srgbClr val="000000">
                      <a:alpha val="43137"/>
                    </a:srgbClr>
                  </a:outerShdw>
                </a:effectLst>
                <a:latin typeface="+mn-lt"/>
                <a:cs typeface="+mn-cs"/>
              </a:rPr>
              <a:t>Treinamento e Desenvolvimento</a:t>
            </a:r>
          </a:p>
        </p:txBody>
      </p:sp>
      <p:sp>
        <p:nvSpPr>
          <p:cNvPr id="7" name="Retângulo 4"/>
          <p:cNvSpPr>
            <a:spLocks noChangeArrowheads="1"/>
          </p:cNvSpPr>
          <p:nvPr/>
        </p:nvSpPr>
        <p:spPr bwMode="auto">
          <a:xfrm>
            <a:off x="3562928" y="5838825"/>
            <a:ext cx="1928813" cy="714375"/>
          </a:xfrm>
          <a:prstGeom prst="roundRect">
            <a:avLst/>
          </a:prstGeom>
          <a:solidFill>
            <a:srgbClr val="339966"/>
          </a:solidFill>
          <a:ln>
            <a:headEnd/>
            <a:tailEnd/>
          </a:ln>
        </p:spPr>
        <p:style>
          <a:lnRef idx="3">
            <a:schemeClr val="lt1"/>
          </a:lnRef>
          <a:fillRef idx="1">
            <a:schemeClr val="accent3"/>
          </a:fillRef>
          <a:effectRef idx="1">
            <a:schemeClr val="accent3"/>
          </a:effectRef>
          <a:fontRef idx="minor">
            <a:schemeClr val="lt1"/>
          </a:fontRef>
        </p:style>
        <p:txBody>
          <a:bodyPr/>
          <a:lstStyle/>
          <a:p>
            <a:pPr algn="ctr" eaLnBrk="0" hangingPunct="0">
              <a:defRPr/>
            </a:pPr>
            <a:r>
              <a:rPr lang="pt-BR" sz="2000" b="1" dirty="0">
                <a:solidFill>
                  <a:srgbClr val="FFFF00"/>
                </a:solidFill>
                <a:effectLst>
                  <a:outerShdw blurRad="38100" dist="38100" dir="2700000" algn="tl">
                    <a:srgbClr val="000000">
                      <a:alpha val="43137"/>
                    </a:srgbClr>
                  </a:outerShdw>
                </a:effectLst>
                <a:latin typeface="+mn-lt"/>
                <a:cs typeface="+mn-cs"/>
              </a:rPr>
              <a:t>Administração Salarial</a:t>
            </a:r>
          </a:p>
        </p:txBody>
      </p:sp>
      <p:sp>
        <p:nvSpPr>
          <p:cNvPr id="8" name="Retângulo 5"/>
          <p:cNvSpPr>
            <a:spLocks noChangeArrowheads="1"/>
          </p:cNvSpPr>
          <p:nvPr/>
        </p:nvSpPr>
        <p:spPr bwMode="auto">
          <a:xfrm>
            <a:off x="428625" y="3502310"/>
            <a:ext cx="1928813" cy="714375"/>
          </a:xfrm>
          <a:prstGeom prst="roundRect">
            <a:avLst/>
          </a:prstGeom>
          <a:solidFill>
            <a:srgbClr val="339966"/>
          </a:solidFill>
          <a:ln>
            <a:headEnd/>
            <a:tailEnd/>
          </a:ln>
        </p:spPr>
        <p:style>
          <a:lnRef idx="3">
            <a:schemeClr val="lt1"/>
          </a:lnRef>
          <a:fillRef idx="1">
            <a:schemeClr val="accent3"/>
          </a:fillRef>
          <a:effectRef idx="1">
            <a:schemeClr val="accent3"/>
          </a:effectRef>
          <a:fontRef idx="minor">
            <a:schemeClr val="lt1"/>
          </a:fontRef>
        </p:style>
        <p:txBody>
          <a:bodyPr/>
          <a:lstStyle/>
          <a:p>
            <a:pPr algn="ctr" eaLnBrk="0" hangingPunct="0">
              <a:defRPr/>
            </a:pPr>
            <a:r>
              <a:rPr lang="pt-BR" sz="2000" b="1" dirty="0">
                <a:solidFill>
                  <a:srgbClr val="FFFF00"/>
                </a:solidFill>
                <a:effectLst>
                  <a:outerShdw blurRad="38100" dist="38100" dir="2700000" algn="tl">
                    <a:srgbClr val="000000">
                      <a:alpha val="43137"/>
                    </a:srgbClr>
                  </a:outerShdw>
                </a:effectLst>
                <a:latin typeface="+mn-lt"/>
                <a:cs typeface="+mn-cs"/>
              </a:rPr>
              <a:t>Movimentação de Pessoal</a:t>
            </a:r>
          </a:p>
        </p:txBody>
      </p:sp>
      <p:sp>
        <p:nvSpPr>
          <p:cNvPr id="9" name="Setas cruzadas 10"/>
          <p:cNvSpPr>
            <a:spLocks/>
          </p:cNvSpPr>
          <p:nvPr/>
        </p:nvSpPr>
        <p:spPr bwMode="auto">
          <a:xfrm>
            <a:off x="2571750" y="2052637"/>
            <a:ext cx="3929063" cy="3571875"/>
          </a:xfrm>
          <a:custGeom>
            <a:avLst/>
            <a:gdLst>
              <a:gd name="T0" fmla="*/ 1964532 w 3929063"/>
              <a:gd name="T1" fmla="*/ 0 h 3571875"/>
              <a:gd name="T2" fmla="*/ 0 w 3929063"/>
              <a:gd name="T3" fmla="*/ 1785938 h 3571875"/>
              <a:gd name="T4" fmla="*/ 1964532 w 3929063"/>
              <a:gd name="T5" fmla="*/ 3571875 h 3571875"/>
              <a:gd name="T6" fmla="*/ 3929063 w 3929063"/>
              <a:gd name="T7" fmla="*/ 1785938 h 3571875"/>
              <a:gd name="T8" fmla="*/ 17694720 60000 65536"/>
              <a:gd name="T9" fmla="*/ 11796480 60000 65536"/>
              <a:gd name="T10" fmla="*/ 5898240 60000 65536"/>
              <a:gd name="T11" fmla="*/ 0 60000 65536"/>
              <a:gd name="T12" fmla="*/ 401836 w 3929063"/>
              <a:gd name="T13" fmla="*/ 1384102 h 3571875"/>
              <a:gd name="T14" fmla="*/ 3527227 w 3929063"/>
              <a:gd name="T15" fmla="*/ 2187773 h 3571875"/>
            </a:gdLst>
            <a:ahLst/>
            <a:cxnLst>
              <a:cxn ang="T8">
                <a:pos x="T0" y="T1"/>
              </a:cxn>
              <a:cxn ang="T9">
                <a:pos x="T2" y="T3"/>
              </a:cxn>
              <a:cxn ang="T10">
                <a:pos x="T4" y="T5"/>
              </a:cxn>
              <a:cxn ang="T11">
                <a:pos x="T6" y="T7"/>
              </a:cxn>
            </a:cxnLst>
            <a:rect l="T12" t="T13" r="T14" b="T15"/>
            <a:pathLst>
              <a:path w="3929063" h="3571875">
                <a:moveTo>
                  <a:pt x="0" y="1785938"/>
                </a:moveTo>
                <a:lnTo>
                  <a:pt x="803672" y="982266"/>
                </a:lnTo>
                <a:lnTo>
                  <a:pt x="803672" y="1384102"/>
                </a:lnTo>
                <a:lnTo>
                  <a:pt x="1562696" y="1384102"/>
                </a:lnTo>
                <a:lnTo>
                  <a:pt x="1562696" y="803672"/>
                </a:lnTo>
                <a:lnTo>
                  <a:pt x="1160860" y="803672"/>
                </a:lnTo>
                <a:lnTo>
                  <a:pt x="1964532" y="0"/>
                </a:lnTo>
                <a:lnTo>
                  <a:pt x="2768203" y="803672"/>
                </a:lnTo>
                <a:lnTo>
                  <a:pt x="2366367" y="803672"/>
                </a:lnTo>
                <a:lnTo>
                  <a:pt x="2366367" y="1384102"/>
                </a:lnTo>
                <a:lnTo>
                  <a:pt x="3125391" y="1384102"/>
                </a:lnTo>
                <a:lnTo>
                  <a:pt x="3125391" y="982266"/>
                </a:lnTo>
                <a:lnTo>
                  <a:pt x="3929063" y="1785938"/>
                </a:lnTo>
                <a:lnTo>
                  <a:pt x="3125391" y="2589609"/>
                </a:lnTo>
                <a:lnTo>
                  <a:pt x="3125391" y="2187773"/>
                </a:lnTo>
                <a:lnTo>
                  <a:pt x="2366367" y="2187773"/>
                </a:lnTo>
                <a:lnTo>
                  <a:pt x="2366367" y="2768203"/>
                </a:lnTo>
                <a:lnTo>
                  <a:pt x="2768203" y="2768203"/>
                </a:lnTo>
                <a:lnTo>
                  <a:pt x="1964532" y="3571875"/>
                </a:lnTo>
                <a:lnTo>
                  <a:pt x="1160860" y="2768203"/>
                </a:lnTo>
                <a:lnTo>
                  <a:pt x="1562696" y="2768203"/>
                </a:lnTo>
                <a:lnTo>
                  <a:pt x="1562696" y="2187773"/>
                </a:lnTo>
                <a:lnTo>
                  <a:pt x="803672" y="2187773"/>
                </a:lnTo>
                <a:lnTo>
                  <a:pt x="803672" y="2589609"/>
                </a:lnTo>
                <a:close/>
              </a:path>
            </a:pathLst>
          </a:custGeom>
          <a:solidFill>
            <a:srgbClr val="00B050"/>
          </a:soli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algn="ctr" eaLnBrk="0" hangingPunct="0">
              <a:defRPr/>
            </a:pPr>
            <a:endParaRPr lang="pt-BR" sz="20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694269287"/>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GESTÃO DE PESSOAS</a:t>
            </a:r>
            <a:endParaRPr lang="en-US" dirty="0"/>
          </a:p>
        </p:txBody>
      </p:sp>
      <p:sp>
        <p:nvSpPr>
          <p:cNvPr id="3" name="Content Placeholder 2"/>
          <p:cNvSpPr>
            <a:spLocks noGrp="1"/>
          </p:cNvSpPr>
          <p:nvPr>
            <p:ph sz="quarter" idx="1"/>
          </p:nvPr>
        </p:nvSpPr>
        <p:spPr/>
        <p:txBody>
          <a:bodyPr/>
          <a:lstStyle/>
          <a:p>
            <a:r>
              <a:rPr lang="pt-BR" dirty="0" smtClean="0"/>
              <a:t>Porque os clientes mudaram. Empresas inovadoras e bem sucedidas arriscam, buscam novas estratégias, com expectativas que vão além de apenas sobreviver, mas se destacar da concorrência, garantindo assim sua longevidade e crescimento.</a:t>
            </a:r>
          </a:p>
          <a:p>
            <a:r>
              <a:rPr lang="pt-BR" dirty="0" smtClean="0"/>
              <a:t>É por esta razão que atualmente, nas organizações de sucesso, o ser humano é visto como a única verdadeira vantagem competitiva sustentável, representando também uma `commodity´ rara de se encontrar...</a:t>
            </a:r>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7</a:t>
            </a:fld>
            <a:endParaRPr lang="en-US" dirty="0"/>
          </a:p>
        </p:txBody>
      </p:sp>
    </p:spTree>
    <p:extLst>
      <p:ext uri="{BB962C8B-B14F-4D97-AF65-F5344CB8AC3E}">
        <p14:creationId xmlns:p14="http://schemas.microsoft.com/office/powerpoint/2010/main" xmlns="" val="3928372106"/>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9144000" cy="1143000"/>
          </a:xfrm>
        </p:spPr>
        <p:txBody>
          <a:bodyPr/>
          <a:lstStyle/>
          <a:p>
            <a:r>
              <a:rPr lang="pt-BR" dirty="0" smtClean="0"/>
              <a:t>COMO FAZER UMA AVALIAÇÃO DE DESEMPENHO</a:t>
            </a:r>
            <a:endParaRPr lang="en-US" dirty="0"/>
          </a:p>
        </p:txBody>
      </p:sp>
      <p:sp>
        <p:nvSpPr>
          <p:cNvPr id="3" name="Content Placeholder 2"/>
          <p:cNvSpPr>
            <a:spLocks noGrp="1"/>
          </p:cNvSpPr>
          <p:nvPr>
            <p:ph sz="quarter"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70</a:t>
            </a:fld>
            <a:endParaRPr lang="en-US" dirty="0"/>
          </a:p>
        </p:txBody>
      </p:sp>
      <p:sp>
        <p:nvSpPr>
          <p:cNvPr id="5" name="Retângulo 4"/>
          <p:cNvSpPr>
            <a:spLocks noChangeArrowheads="1"/>
          </p:cNvSpPr>
          <p:nvPr/>
        </p:nvSpPr>
        <p:spPr bwMode="auto">
          <a:xfrm>
            <a:off x="4505903" y="4419599"/>
            <a:ext cx="4257097" cy="1752601"/>
          </a:xfrm>
          <a:prstGeom prst="roundRect">
            <a:avLst/>
          </a:prstGeom>
          <a:solidFill>
            <a:srgbClr val="339966"/>
          </a:solidFill>
          <a:ln>
            <a:headEnd/>
            <a:tailEnd/>
          </a:ln>
        </p:spPr>
        <p:style>
          <a:lnRef idx="3">
            <a:schemeClr val="lt1"/>
          </a:lnRef>
          <a:fillRef idx="1">
            <a:schemeClr val="accent3"/>
          </a:fillRef>
          <a:effectRef idx="1">
            <a:schemeClr val="accent3"/>
          </a:effectRef>
          <a:fontRef idx="minor">
            <a:schemeClr val="lt1"/>
          </a:fontRef>
        </p:style>
        <p:txBody>
          <a:bodyPr/>
          <a:lstStyle/>
          <a:p>
            <a:pPr algn="ctr" eaLnBrk="0" hangingPunct="0">
              <a:defRPr/>
            </a:pPr>
            <a:r>
              <a:rPr lang="pt-BR" sz="2000" b="1" dirty="0" smtClean="0">
                <a:solidFill>
                  <a:srgbClr val="FFFF00"/>
                </a:solidFill>
                <a:effectLst>
                  <a:outerShdw blurRad="38100" dist="38100" dir="2700000" algn="tl">
                    <a:srgbClr val="000000">
                      <a:alpha val="43137"/>
                    </a:srgbClr>
                  </a:outerShdw>
                </a:effectLst>
                <a:latin typeface="+mn-lt"/>
                <a:cs typeface="+mn-cs"/>
              </a:rPr>
              <a:t>Fatores</a:t>
            </a:r>
          </a:p>
          <a:p>
            <a:pPr marL="342900" indent="-342900" eaLnBrk="0" hangingPunct="0">
              <a:buFont typeface="Arial" pitchFamily="34" charset="0"/>
              <a:buChar char="•"/>
              <a:defRPr/>
            </a:pPr>
            <a:r>
              <a:rPr lang="pt-BR" sz="1800" b="1" dirty="0" smtClean="0">
                <a:solidFill>
                  <a:srgbClr val="FFFF00"/>
                </a:solidFill>
                <a:effectLst>
                  <a:outerShdw blurRad="38100" dist="38100" dir="2700000" algn="tl">
                    <a:srgbClr val="000000">
                      <a:alpha val="43137"/>
                    </a:srgbClr>
                  </a:outerShdw>
                </a:effectLst>
              </a:rPr>
              <a:t>Comunicação</a:t>
            </a:r>
          </a:p>
          <a:p>
            <a:pPr marL="342900" indent="-342900" eaLnBrk="0" hangingPunct="0">
              <a:buFont typeface="Arial" pitchFamily="34" charset="0"/>
              <a:buChar char="•"/>
              <a:defRPr/>
            </a:pPr>
            <a:r>
              <a:rPr lang="pt-BR" sz="1800" b="1" dirty="0" smtClean="0">
                <a:solidFill>
                  <a:srgbClr val="FFFF00"/>
                </a:solidFill>
                <a:effectLst>
                  <a:outerShdw blurRad="38100" dist="38100" dir="2700000" algn="tl">
                    <a:srgbClr val="000000">
                      <a:alpha val="43137"/>
                    </a:srgbClr>
                  </a:outerShdw>
                </a:effectLst>
              </a:rPr>
              <a:t>Iniciativa</a:t>
            </a:r>
          </a:p>
          <a:p>
            <a:pPr marL="342900" indent="-342900" eaLnBrk="0" hangingPunct="0">
              <a:buFont typeface="Arial" pitchFamily="34" charset="0"/>
              <a:buChar char="•"/>
              <a:defRPr/>
            </a:pPr>
            <a:r>
              <a:rPr lang="pt-BR" sz="1800" b="1" dirty="0" smtClean="0">
                <a:solidFill>
                  <a:srgbClr val="FFFF00"/>
                </a:solidFill>
                <a:effectLst>
                  <a:outerShdw blurRad="38100" dist="38100" dir="2700000" algn="tl">
                    <a:srgbClr val="000000">
                      <a:alpha val="43137"/>
                    </a:srgbClr>
                  </a:outerShdw>
                </a:effectLst>
              </a:rPr>
              <a:t>Liderança</a:t>
            </a:r>
            <a:endParaRPr lang="pt-BR" sz="1800" b="1" dirty="0">
              <a:solidFill>
                <a:srgbClr val="FFFF00"/>
              </a:solidFill>
              <a:effectLst>
                <a:outerShdw blurRad="38100" dist="38100" dir="2700000" algn="tl">
                  <a:srgbClr val="000000">
                    <a:alpha val="43137"/>
                  </a:srgbClr>
                </a:outerShdw>
              </a:effectLst>
            </a:endParaRPr>
          </a:p>
        </p:txBody>
      </p:sp>
      <p:sp>
        <p:nvSpPr>
          <p:cNvPr id="6" name="Retângulo 5"/>
          <p:cNvSpPr>
            <a:spLocks noChangeArrowheads="1"/>
          </p:cNvSpPr>
          <p:nvPr/>
        </p:nvSpPr>
        <p:spPr bwMode="auto">
          <a:xfrm>
            <a:off x="533400" y="2209800"/>
            <a:ext cx="4572000" cy="1752600"/>
          </a:xfrm>
          <a:prstGeom prst="roundRect">
            <a:avLst/>
          </a:prstGeom>
          <a:solidFill>
            <a:srgbClr val="339966"/>
          </a:solidFill>
          <a:ln>
            <a:headEnd/>
            <a:tailEnd/>
          </a:ln>
        </p:spPr>
        <p:style>
          <a:lnRef idx="3">
            <a:schemeClr val="lt1"/>
          </a:lnRef>
          <a:fillRef idx="1">
            <a:schemeClr val="accent3"/>
          </a:fillRef>
          <a:effectRef idx="1">
            <a:schemeClr val="accent3"/>
          </a:effectRef>
          <a:fontRef idx="minor">
            <a:schemeClr val="lt1"/>
          </a:fontRef>
        </p:style>
        <p:txBody>
          <a:bodyPr/>
          <a:lstStyle/>
          <a:p>
            <a:pPr algn="ctr" eaLnBrk="0" hangingPunct="0">
              <a:defRPr/>
            </a:pPr>
            <a:r>
              <a:rPr lang="pt-BR" sz="2000" b="1" dirty="0" smtClean="0">
                <a:solidFill>
                  <a:srgbClr val="FFFF00"/>
                </a:solidFill>
                <a:effectLst>
                  <a:outerShdw blurRad="38100" dist="38100" dir="2700000" algn="tl">
                    <a:srgbClr val="000000">
                      <a:alpha val="43137"/>
                    </a:srgbClr>
                  </a:outerShdw>
                </a:effectLst>
              </a:rPr>
              <a:t>Indicadores de Performance</a:t>
            </a:r>
          </a:p>
          <a:p>
            <a:pPr marL="342900" indent="-342900" eaLnBrk="0" hangingPunct="0">
              <a:buFont typeface="Arial" pitchFamily="34" charset="0"/>
              <a:buChar char="•"/>
              <a:defRPr/>
            </a:pPr>
            <a:r>
              <a:rPr lang="pt-BR" sz="1800" b="1" dirty="0" smtClean="0">
                <a:solidFill>
                  <a:srgbClr val="FFFF00"/>
                </a:solidFill>
                <a:effectLst>
                  <a:outerShdw blurRad="38100" dist="38100" dir="2700000" algn="tl">
                    <a:srgbClr val="000000">
                      <a:alpha val="43137"/>
                    </a:srgbClr>
                  </a:outerShdw>
                </a:effectLst>
              </a:rPr>
              <a:t>Finanças</a:t>
            </a:r>
          </a:p>
          <a:p>
            <a:pPr marL="342900" indent="-342900" eaLnBrk="0" hangingPunct="0">
              <a:buFont typeface="Arial" pitchFamily="34" charset="0"/>
              <a:buChar char="•"/>
              <a:defRPr/>
            </a:pPr>
            <a:r>
              <a:rPr lang="pt-BR" sz="1800" b="1" dirty="0" smtClean="0">
                <a:solidFill>
                  <a:srgbClr val="FFFF00"/>
                </a:solidFill>
                <a:effectLst>
                  <a:outerShdw blurRad="38100" dist="38100" dir="2700000" algn="tl">
                    <a:srgbClr val="000000">
                      <a:alpha val="43137"/>
                    </a:srgbClr>
                  </a:outerShdw>
                </a:effectLst>
              </a:rPr>
              <a:t>Controles</a:t>
            </a:r>
          </a:p>
          <a:p>
            <a:pPr marL="342900" indent="-342900" eaLnBrk="0" hangingPunct="0">
              <a:buFont typeface="Arial" pitchFamily="34" charset="0"/>
              <a:buChar char="•"/>
              <a:defRPr/>
            </a:pPr>
            <a:r>
              <a:rPr lang="pt-BR" sz="1800" b="1" dirty="0" smtClean="0">
                <a:solidFill>
                  <a:srgbClr val="FFFF00"/>
                </a:solidFill>
                <a:effectLst>
                  <a:outerShdw blurRad="38100" dist="38100" dir="2700000" algn="tl">
                    <a:srgbClr val="000000">
                      <a:alpha val="43137"/>
                    </a:srgbClr>
                  </a:outerShdw>
                </a:effectLst>
              </a:rPr>
              <a:t>SLAs / SLOs</a:t>
            </a:r>
          </a:p>
          <a:p>
            <a:pPr marL="342900" indent="-342900" eaLnBrk="0" hangingPunct="0">
              <a:buFont typeface="Arial" pitchFamily="34" charset="0"/>
              <a:buChar char="•"/>
              <a:defRPr/>
            </a:pPr>
            <a:r>
              <a:rPr lang="pt-BR" sz="1800" b="1" dirty="0" smtClean="0">
                <a:solidFill>
                  <a:srgbClr val="FFFF00"/>
                </a:solidFill>
                <a:effectLst>
                  <a:outerShdw blurRad="38100" dist="38100" dir="2700000" algn="tl">
                    <a:srgbClr val="000000">
                      <a:alpha val="43137"/>
                    </a:srgbClr>
                  </a:outerShdw>
                </a:effectLst>
              </a:rPr>
              <a:t>Cumprimento de Prazos / Custos</a:t>
            </a:r>
            <a:endParaRPr lang="pt-BR" sz="1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688435995"/>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SISTEMAS DE RECONHECIMENTO</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71</a:t>
            </a:fld>
            <a:endParaRPr lang="en-US" dirty="0"/>
          </a:p>
        </p:txBody>
      </p:sp>
      <p:sp>
        <p:nvSpPr>
          <p:cNvPr id="6" name="Forma livre 6"/>
          <p:cNvSpPr/>
          <p:nvPr/>
        </p:nvSpPr>
        <p:spPr>
          <a:xfrm>
            <a:off x="457200" y="1447800"/>
            <a:ext cx="8229600" cy="41910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3200" b="1" dirty="0">
                <a:solidFill>
                  <a:srgbClr val="FFFF00"/>
                </a:solidFill>
                <a:effectLst>
                  <a:outerShdw blurRad="38100" dist="38100" dir="2700000" algn="tl">
                    <a:srgbClr val="000000">
                      <a:alpha val="43137"/>
                    </a:srgbClr>
                  </a:outerShdw>
                </a:effectLst>
                <a:cs typeface="Arial" charset="0"/>
              </a:rPr>
              <a:t>O reconhecimento está i</a:t>
            </a:r>
            <a:r>
              <a:rPr lang="pt-BR" sz="3200" b="1" dirty="0" smtClean="0">
                <a:solidFill>
                  <a:srgbClr val="FFFF00"/>
                </a:solidFill>
                <a:effectLst>
                  <a:outerShdw blurRad="38100" dist="38100" dir="2700000" algn="tl">
                    <a:srgbClr val="000000">
                      <a:alpha val="43137"/>
                    </a:srgbClr>
                  </a:outerShdw>
                </a:effectLst>
                <a:cs typeface="Arial" charset="0"/>
              </a:rPr>
              <a:t>ntimamente </a:t>
            </a:r>
            <a:r>
              <a:rPr lang="pt-BR" sz="3200" b="1" dirty="0">
                <a:solidFill>
                  <a:srgbClr val="FFFF00"/>
                </a:solidFill>
                <a:effectLst>
                  <a:outerShdw blurRad="38100" dist="38100" dir="2700000" algn="tl">
                    <a:srgbClr val="000000">
                      <a:alpha val="43137"/>
                    </a:srgbClr>
                  </a:outerShdw>
                </a:effectLst>
                <a:cs typeface="Arial" charset="0"/>
              </a:rPr>
              <a:t>associado à </a:t>
            </a:r>
            <a:r>
              <a:rPr lang="pt-BR" sz="3200" b="1" dirty="0" smtClean="0">
                <a:solidFill>
                  <a:srgbClr val="FFFF00"/>
                </a:solidFill>
                <a:effectLst>
                  <a:outerShdw blurRad="38100" dist="38100" dir="2700000" algn="tl">
                    <a:srgbClr val="000000">
                      <a:alpha val="43137"/>
                    </a:srgbClr>
                  </a:outerShdw>
                </a:effectLst>
                <a:cs typeface="Arial" charset="0"/>
              </a:rPr>
              <a:t>motivação</a:t>
            </a:r>
            <a:endParaRPr lang="pt-BR" sz="3200" b="1" dirty="0">
              <a:solidFill>
                <a:srgbClr val="FFFF00"/>
              </a:solidFill>
              <a:effectLst>
                <a:outerShdw blurRad="38100" dist="38100" dir="2700000" algn="tl">
                  <a:srgbClr val="000000">
                    <a:alpha val="43137"/>
                  </a:srgbClr>
                </a:outerShdw>
              </a:effectLst>
              <a:cs typeface="Arial" charset="0"/>
            </a:endParaRPr>
          </a:p>
          <a:p>
            <a:pPr lvl="1" indent="-457200" defTabSz="1066800">
              <a:buFont typeface="Arial" pitchFamily="34" charset="0"/>
              <a:buChar char="•"/>
            </a:pPr>
            <a:r>
              <a:rPr lang="pt-BR" sz="3200" b="1" dirty="0">
                <a:solidFill>
                  <a:srgbClr val="FFFF00"/>
                </a:solidFill>
                <a:effectLst>
                  <a:outerShdw blurRad="38100" dist="38100" dir="2700000" algn="tl">
                    <a:srgbClr val="000000">
                      <a:alpha val="43137"/>
                    </a:srgbClr>
                  </a:outerShdw>
                </a:effectLst>
                <a:cs typeface="Arial" charset="0"/>
              </a:rPr>
              <a:t>Promoção</a:t>
            </a:r>
          </a:p>
          <a:p>
            <a:pPr lvl="1" indent="-457200" defTabSz="1066800">
              <a:buFont typeface="Arial" pitchFamily="34" charset="0"/>
              <a:buChar char="•"/>
            </a:pPr>
            <a:r>
              <a:rPr lang="pt-BR" sz="3200" b="1" dirty="0">
                <a:solidFill>
                  <a:srgbClr val="FFFF00"/>
                </a:solidFill>
                <a:effectLst>
                  <a:outerShdw blurRad="38100" dist="38100" dir="2700000" algn="tl">
                    <a:srgbClr val="000000">
                      <a:alpha val="43137"/>
                    </a:srgbClr>
                  </a:outerShdw>
                </a:effectLst>
                <a:cs typeface="Arial" charset="0"/>
              </a:rPr>
              <a:t>Prêmio</a:t>
            </a:r>
          </a:p>
          <a:p>
            <a:pPr lvl="1" indent="-457200" defTabSz="1066800">
              <a:buFont typeface="Arial" pitchFamily="34" charset="0"/>
              <a:buChar char="•"/>
            </a:pPr>
            <a:r>
              <a:rPr lang="pt-BR" sz="3200" b="1" dirty="0">
                <a:solidFill>
                  <a:srgbClr val="FFFF00"/>
                </a:solidFill>
                <a:effectLst>
                  <a:outerShdw blurRad="38100" dist="38100" dir="2700000" algn="tl">
                    <a:srgbClr val="000000">
                      <a:alpha val="43137"/>
                    </a:srgbClr>
                  </a:outerShdw>
                </a:effectLst>
                <a:cs typeface="Arial" charset="0"/>
              </a:rPr>
              <a:t>Troféu</a:t>
            </a:r>
          </a:p>
          <a:p>
            <a:pPr lvl="1" indent="-457200" defTabSz="1066800">
              <a:buFont typeface="Arial" pitchFamily="34" charset="0"/>
              <a:buChar char="•"/>
            </a:pPr>
            <a:r>
              <a:rPr lang="pt-BR" sz="3200" b="1" dirty="0">
                <a:solidFill>
                  <a:srgbClr val="FFFF00"/>
                </a:solidFill>
                <a:effectLst>
                  <a:outerShdw blurRad="38100" dist="38100" dir="2700000" algn="tl">
                    <a:srgbClr val="000000">
                      <a:alpha val="43137"/>
                    </a:srgbClr>
                  </a:outerShdw>
                </a:effectLst>
                <a:cs typeface="Arial" charset="0"/>
              </a:rPr>
              <a:t>Certificado</a:t>
            </a:r>
          </a:p>
          <a:p>
            <a:pPr lvl="1" indent="-457200" defTabSz="1066800">
              <a:buFont typeface="Arial" pitchFamily="34" charset="0"/>
              <a:buChar char="•"/>
            </a:pPr>
            <a:r>
              <a:rPr lang="pt-BR" sz="3200" b="1" dirty="0">
                <a:solidFill>
                  <a:srgbClr val="FFFF00"/>
                </a:solidFill>
                <a:effectLst>
                  <a:outerShdw blurRad="38100" dist="38100" dir="2700000" algn="tl">
                    <a:srgbClr val="000000">
                      <a:alpha val="43137"/>
                    </a:srgbClr>
                  </a:outerShdw>
                </a:effectLst>
                <a:cs typeface="Arial" charset="0"/>
              </a:rPr>
              <a:t>Curso</a:t>
            </a:r>
            <a:endParaRPr lang="en-US" sz="32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531908567"/>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7" descr="Happy_Man_On_Cell_Phone.png"/>
          <p:cNvPicPr>
            <a:picLocks noChangeAspect="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3929063" y="152400"/>
            <a:ext cx="5214937" cy="6503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0" y="533400"/>
            <a:ext cx="9144000" cy="990600"/>
          </a:xfrm>
        </p:spPr>
        <p:txBody>
          <a:bodyPr/>
          <a:lstStyle/>
          <a:p>
            <a:r>
              <a:rPr lang="pt-BR" dirty="0" smtClean="0"/>
              <a:t>FERRAMENTAS PARA AJUDAR NO DESEMPENHO DO FUNCIONÁRIO</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72</a:t>
            </a:fld>
            <a:endParaRPr lang="en-US" dirty="0"/>
          </a:p>
        </p:txBody>
      </p:sp>
      <p:sp>
        <p:nvSpPr>
          <p:cNvPr id="5" name="Content Placeholder 4"/>
          <p:cNvSpPr>
            <a:spLocks noGrp="1"/>
          </p:cNvSpPr>
          <p:nvPr>
            <p:ph sz="quarter" idx="1"/>
          </p:nvPr>
        </p:nvSpPr>
        <p:spPr/>
        <p:txBody>
          <a:bodyPr/>
          <a:lstStyle/>
          <a:p>
            <a:endParaRPr lang="en-US" dirty="0"/>
          </a:p>
        </p:txBody>
      </p:sp>
      <p:sp>
        <p:nvSpPr>
          <p:cNvPr id="6" name="Forma livre 6"/>
          <p:cNvSpPr/>
          <p:nvPr/>
        </p:nvSpPr>
        <p:spPr>
          <a:xfrm>
            <a:off x="228600" y="3200400"/>
            <a:ext cx="8686800" cy="22098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lvl="1" indent="-457200" defTabSz="1066800">
              <a:buFont typeface="Arial" pitchFamily="34" charset="0"/>
              <a:buChar char="•"/>
            </a:pPr>
            <a:r>
              <a:rPr lang="pt-BR" sz="3200" b="1" dirty="0">
                <a:solidFill>
                  <a:srgbClr val="FFFF00"/>
                </a:solidFill>
                <a:effectLst>
                  <a:outerShdw blurRad="38100" dist="38100" dir="2700000" algn="tl">
                    <a:srgbClr val="000000">
                      <a:alpha val="43137"/>
                    </a:srgbClr>
                  </a:outerShdw>
                </a:effectLst>
                <a:cs typeface="Arial" charset="0"/>
              </a:rPr>
              <a:t>“Feito para você” – Itens de Satisfação do Funcionário</a:t>
            </a:r>
          </a:p>
          <a:p>
            <a:pPr lvl="1" indent="-457200" defTabSz="1066800">
              <a:buFont typeface="Arial" pitchFamily="34" charset="0"/>
              <a:buChar char="•"/>
            </a:pPr>
            <a:r>
              <a:rPr lang="pt-BR" sz="3200" b="1" dirty="0">
                <a:solidFill>
                  <a:srgbClr val="FFFF00"/>
                </a:solidFill>
                <a:effectLst>
                  <a:outerShdw blurRad="38100" dist="38100" dir="2700000" algn="tl">
                    <a:srgbClr val="000000">
                      <a:alpha val="43137"/>
                    </a:srgbClr>
                  </a:outerShdw>
                </a:effectLst>
                <a:cs typeface="Arial" charset="0"/>
              </a:rPr>
              <a:t>Nome do Funcionário:</a:t>
            </a:r>
          </a:p>
          <a:p>
            <a:pPr lvl="1" indent="-457200" defTabSz="1066800">
              <a:buFont typeface="Arial" pitchFamily="34" charset="0"/>
              <a:buChar char="•"/>
            </a:pPr>
            <a:r>
              <a:rPr lang="pt-BR" sz="3200" b="1" dirty="0">
                <a:solidFill>
                  <a:srgbClr val="FFFF00"/>
                </a:solidFill>
                <a:effectLst>
                  <a:outerShdw blurRad="38100" dist="38100" dir="2700000" algn="tl">
                    <a:srgbClr val="000000">
                      <a:alpha val="43137"/>
                    </a:srgbClr>
                  </a:outerShdw>
                </a:effectLst>
                <a:cs typeface="Arial" charset="0"/>
              </a:rPr>
              <a:t>Fatores de Satisfação:</a:t>
            </a:r>
            <a:endParaRPr lang="en-US" sz="32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290545611"/>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GESTÃO POR COMPETÊNCIA</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73</a:t>
            </a:fld>
            <a:endParaRPr lang="en-US" dirty="0"/>
          </a:p>
        </p:txBody>
      </p:sp>
      <p:sp>
        <p:nvSpPr>
          <p:cNvPr id="5" name="Forma livre 6"/>
          <p:cNvSpPr/>
          <p:nvPr/>
        </p:nvSpPr>
        <p:spPr>
          <a:xfrm>
            <a:off x="228600" y="1676400"/>
            <a:ext cx="8610600" cy="34290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algn="ctr" defTabSz="1066800"/>
            <a:r>
              <a:rPr lang="pt-BR" sz="2800" b="1" dirty="0">
                <a:solidFill>
                  <a:srgbClr val="FFFF00"/>
                </a:solidFill>
                <a:effectLst>
                  <a:outerShdw blurRad="38100" dist="38100" dir="2700000" algn="tl">
                    <a:srgbClr val="000000">
                      <a:alpha val="43137"/>
                    </a:srgbClr>
                  </a:outerShdw>
                </a:effectLst>
                <a:cs typeface="Arial" charset="0"/>
              </a:rPr>
              <a:t>O que é competência?</a:t>
            </a:r>
          </a:p>
          <a:p>
            <a:pPr marL="228600" lvl="1" indent="-228600" algn="ctr" defTabSz="1066800"/>
            <a:r>
              <a:rPr lang="pt-BR" b="1" dirty="0">
                <a:solidFill>
                  <a:srgbClr val="FFFF00"/>
                </a:solidFill>
                <a:effectLst>
                  <a:outerShdw blurRad="38100" dist="38100" dir="2700000" algn="tl">
                    <a:srgbClr val="000000">
                      <a:alpha val="43137"/>
                    </a:srgbClr>
                  </a:outerShdw>
                </a:effectLst>
                <a:cs typeface="Arial" charset="0"/>
              </a:rPr>
              <a:t>“Competência é a capacidade de transformar</a:t>
            </a:r>
          </a:p>
          <a:p>
            <a:pPr marL="228600" lvl="1" indent="-228600" algn="ctr" defTabSz="1066800"/>
            <a:r>
              <a:rPr lang="pt-BR" b="1" dirty="0">
                <a:solidFill>
                  <a:srgbClr val="FFFF00"/>
                </a:solidFill>
                <a:effectLst>
                  <a:outerShdw blurRad="38100" dist="38100" dir="2700000" algn="tl">
                    <a:srgbClr val="000000">
                      <a:alpha val="43137"/>
                    </a:srgbClr>
                  </a:outerShdw>
                </a:effectLst>
                <a:cs typeface="Arial" charset="0"/>
              </a:rPr>
              <a:t>conhecimentos e habilidades em entrega.”</a:t>
            </a:r>
          </a:p>
          <a:p>
            <a:pPr marL="228600" lvl="1" indent="-228600" algn="ctr" defTabSz="1066800"/>
            <a:r>
              <a:rPr lang="pt-BR" b="1" dirty="0">
                <a:solidFill>
                  <a:srgbClr val="FFFF00"/>
                </a:solidFill>
                <a:effectLst>
                  <a:outerShdw blurRad="38100" dist="38100" dir="2700000" algn="tl">
                    <a:srgbClr val="000000">
                      <a:alpha val="43137"/>
                    </a:srgbClr>
                  </a:outerShdw>
                </a:effectLst>
                <a:cs typeface="Arial" charset="0"/>
              </a:rPr>
              <a:t>“A competência é a capacidade de resolver um problema em </a:t>
            </a:r>
            <a:r>
              <a:rPr lang="pt-BR" b="1" dirty="0" smtClean="0">
                <a:solidFill>
                  <a:srgbClr val="FFFF00"/>
                </a:solidFill>
                <a:effectLst>
                  <a:outerShdw blurRad="38100" dist="38100" dir="2700000" algn="tl">
                    <a:srgbClr val="000000">
                      <a:alpha val="43137"/>
                    </a:srgbClr>
                  </a:outerShdw>
                </a:effectLst>
                <a:cs typeface="Arial" charset="0"/>
              </a:rPr>
              <a:t>uma </a:t>
            </a:r>
            <a:r>
              <a:rPr lang="pt-BR" b="1" dirty="0">
                <a:solidFill>
                  <a:srgbClr val="FFFF00"/>
                </a:solidFill>
                <a:effectLst>
                  <a:outerShdw blurRad="38100" dist="38100" dir="2700000" algn="tl">
                    <a:srgbClr val="000000">
                      <a:alpha val="43137"/>
                    </a:srgbClr>
                  </a:outerShdw>
                </a:effectLst>
                <a:cs typeface="Arial" charset="0"/>
              </a:rPr>
              <a:t>situação dada. A competência baseia-se nos resultados.”</a:t>
            </a:r>
            <a:endParaRPr lang="en-US"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69546399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working2 copy.png"/>
          <p:cNvPicPr>
            <a:picLocks noChangeAspect="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1447800" y="914400"/>
            <a:ext cx="5353050" cy="4014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pt-BR" dirty="0" smtClean="0"/>
              <a:t>COMPETÊNCIA</a:t>
            </a:r>
            <a:endParaRPr lang="en-US" dirty="0"/>
          </a:p>
        </p:txBody>
      </p:sp>
      <p:sp>
        <p:nvSpPr>
          <p:cNvPr id="3" name="Content Placeholder 2"/>
          <p:cNvSpPr>
            <a:spLocks noGrp="1"/>
          </p:cNvSpPr>
          <p:nvPr>
            <p:ph sz="quarter" idx="1"/>
          </p:nvPr>
        </p:nvSpPr>
        <p:spPr>
          <a:xfrm>
            <a:off x="228600" y="4038600"/>
            <a:ext cx="8686800" cy="3048000"/>
          </a:xfrm>
        </p:spPr>
        <p:txBody>
          <a:bodyPr/>
          <a:lstStyle/>
          <a:p>
            <a:r>
              <a:rPr lang="pt-BR" u="sng" dirty="0"/>
              <a:t>Competência</a:t>
            </a:r>
            <a:r>
              <a:rPr lang="pt-BR" dirty="0"/>
              <a:t> é uma capacidade específica de executar uma ação em um nível de habilidade que seja suficiente para se alcançar o efeito desejado.</a:t>
            </a:r>
          </a:p>
          <a:p>
            <a:r>
              <a:rPr lang="pt-BR" u="sng" dirty="0"/>
              <a:t>Vantagem competitiva </a:t>
            </a:r>
            <a:r>
              <a:rPr lang="pt-BR" dirty="0"/>
              <a:t>é aquilo que somos fortes e que nos distingue de outros. Faz a diferença.</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74</a:t>
            </a:fld>
            <a:endParaRPr lang="en-US" dirty="0"/>
          </a:p>
        </p:txBody>
      </p:sp>
    </p:spTree>
    <p:extLst>
      <p:ext uri="{BB962C8B-B14F-4D97-AF65-F5344CB8AC3E}">
        <p14:creationId xmlns:p14="http://schemas.microsoft.com/office/powerpoint/2010/main" xmlns="" val="638925072"/>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COMPETÊNCIA</a:t>
            </a:r>
            <a:endParaRPr lang="en-US" dirty="0"/>
          </a:p>
        </p:txBody>
      </p:sp>
      <p:sp>
        <p:nvSpPr>
          <p:cNvPr id="3" name="Content Placeholder 2"/>
          <p:cNvSpPr>
            <a:spLocks noGrp="1"/>
          </p:cNvSpPr>
          <p:nvPr>
            <p:ph sz="quarter" idx="1"/>
          </p:nvPr>
        </p:nvSpPr>
        <p:spPr/>
        <p:txBody>
          <a:bodyPr/>
          <a:lstStyle/>
          <a:p>
            <a:pPr marL="0" indent="0">
              <a:buNone/>
            </a:pPr>
            <a:r>
              <a:rPr lang="pt-BR" sz="3200" dirty="0"/>
              <a:t>Três palavras-chave estão embutidas no termo </a:t>
            </a:r>
            <a:r>
              <a:rPr lang="pt-BR" sz="3200" dirty="0" smtClean="0"/>
              <a:t>Competência:</a:t>
            </a:r>
          </a:p>
          <a:p>
            <a:pPr marL="0" indent="0">
              <a:buNone/>
            </a:pPr>
            <a:endParaRPr lang="pt-BR" sz="3200" dirty="0"/>
          </a:p>
          <a:p>
            <a:r>
              <a:rPr lang="pt-BR" sz="3200" dirty="0"/>
              <a:t>Capacidade – saber </a:t>
            </a:r>
            <a:r>
              <a:rPr lang="pt-BR" sz="3200" dirty="0" smtClean="0"/>
              <a:t>ser;</a:t>
            </a:r>
            <a:endParaRPr lang="pt-BR" sz="3200" dirty="0"/>
          </a:p>
          <a:p>
            <a:r>
              <a:rPr lang="pt-BR" sz="3200" dirty="0"/>
              <a:t>Execução – </a:t>
            </a:r>
            <a:r>
              <a:rPr lang="pt-BR" sz="3200" dirty="0" smtClean="0"/>
              <a:t>fazer;</a:t>
            </a:r>
            <a:endParaRPr lang="pt-BR" sz="3200" dirty="0"/>
          </a:p>
          <a:p>
            <a:r>
              <a:rPr lang="pt-BR" sz="3200" dirty="0"/>
              <a:t>Habilidade – saber </a:t>
            </a:r>
            <a:r>
              <a:rPr lang="pt-BR" sz="3200" dirty="0" smtClean="0"/>
              <a:t>fazer.</a:t>
            </a:r>
            <a:endParaRPr lang="en-US" sz="3200"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75</a:t>
            </a:fld>
            <a:endParaRPr lang="en-US" dirty="0"/>
          </a:p>
        </p:txBody>
      </p:sp>
    </p:spTree>
    <p:extLst>
      <p:ext uri="{BB962C8B-B14F-4D97-AF65-F5344CB8AC3E}">
        <p14:creationId xmlns:p14="http://schemas.microsoft.com/office/powerpoint/2010/main" xmlns="" val="2315643348"/>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TIPOS DE COMPETÊNCIA</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76</a:t>
            </a:fld>
            <a:endParaRPr lang="en-US" dirty="0"/>
          </a:p>
        </p:txBody>
      </p:sp>
      <p:graphicFrame>
        <p:nvGraphicFramePr>
          <p:cNvPr id="5" name="Group 35"/>
          <p:cNvGraphicFramePr>
            <a:graphicFrameLocks noGrp="1"/>
          </p:cNvGraphicFramePr>
          <p:nvPr>
            <p:extLst>
              <p:ext uri="{D42A27DB-BD31-4B8C-83A1-F6EECF244321}">
                <p14:modId xmlns:p14="http://schemas.microsoft.com/office/powerpoint/2010/main" xmlns="" val="2197780855"/>
              </p:ext>
            </p:extLst>
          </p:nvPr>
        </p:nvGraphicFramePr>
        <p:xfrm>
          <a:off x="609600" y="1219200"/>
          <a:ext cx="7934325" cy="4821024"/>
        </p:xfrm>
        <a:graphic>
          <a:graphicData uri="http://schemas.openxmlformats.org/drawingml/2006/table">
            <a:tbl>
              <a:tblPr>
                <a:effectLst>
                  <a:outerShdw blurRad="50800" dist="38100" dir="2700000" algn="tl" rotWithShape="0">
                    <a:prstClr val="black">
                      <a:alpha val="40000"/>
                    </a:prstClr>
                  </a:outerShdw>
                </a:effectLst>
              </a:tblPr>
              <a:tblGrid>
                <a:gridCol w="2133600"/>
                <a:gridCol w="5800725"/>
              </a:tblGrid>
              <a:tr h="599581">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 typeface="Wingdings 2" pitchFamily="18" charset="2"/>
                        <a:buNone/>
                        <a:tabLst/>
                      </a:pPr>
                      <a:r>
                        <a:rPr kumimoji="0" lang="pt-BR" sz="2000" b="1" i="1" u="none" strike="noStrike" cap="none" normalizeH="0" baseline="0" dirty="0" smtClean="0">
                          <a:ln>
                            <a:noFill/>
                          </a:ln>
                          <a:solidFill>
                            <a:srgbClr val="FFFF00"/>
                          </a:solidFill>
                          <a:effectLst>
                            <a:outerShdw blurRad="38100" dist="38100" dir="2700000" algn="tl">
                              <a:srgbClr val="000000">
                                <a:alpha val="43137"/>
                              </a:srgbClr>
                            </a:outerShdw>
                          </a:effectLst>
                          <a:latin typeface="Calibri" pitchFamily="34" charset="0"/>
                          <a:cs typeface="Times New Roman" pitchFamily="18" charset="0"/>
                        </a:rPr>
                        <a:t>Gestão da Competividade</a:t>
                      </a:r>
                      <a:endParaRPr kumimoji="0" lang="pt-BR" sz="2000" b="1" i="1" u="none" strike="noStrike" cap="none" normalizeH="0" baseline="0" dirty="0" smtClean="0">
                        <a:ln>
                          <a:noFill/>
                        </a:ln>
                        <a:solidFill>
                          <a:srgbClr val="FFFF00"/>
                        </a:solidFill>
                        <a:effectLst>
                          <a:outerShdw blurRad="38100" dist="38100" dir="2700000" algn="tl">
                            <a:srgbClr val="000000">
                              <a:alpha val="43137"/>
                            </a:srgbClr>
                          </a:outerShdw>
                        </a:effectLst>
                        <a:latin typeface="Calibri"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cell3D prstMaterial="dkEdge">
                      <a:bevel prst="coolSlant"/>
                      <a:lightRig rig="flood" dir="t"/>
                    </a:cell3D>
                    <a:solidFill>
                      <a:srgbClr val="009999">
                        <a:alpha val="50196"/>
                      </a:srgbClr>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 typeface="Wingdings 2" pitchFamily="18" charset="2"/>
                        <a:buNone/>
                        <a:tabLst/>
                      </a:pPr>
                      <a:r>
                        <a:rPr kumimoji="0" lang="pt-BR" sz="2000" b="1" i="1" u="none" strike="noStrike" cap="none" normalizeH="0" baseline="0" dirty="0" smtClean="0">
                          <a:ln>
                            <a:noFill/>
                          </a:ln>
                          <a:solidFill>
                            <a:srgbClr val="FFFF00"/>
                          </a:solidFill>
                          <a:effectLst>
                            <a:outerShdw blurRad="38100" dist="38100" dir="2700000" algn="tl">
                              <a:srgbClr val="000000">
                                <a:alpha val="43137"/>
                              </a:srgbClr>
                            </a:outerShdw>
                          </a:effectLst>
                          <a:latin typeface="Calibri" pitchFamily="34" charset="0"/>
                          <a:cs typeface="Times New Roman" pitchFamily="18" charset="0"/>
                        </a:rPr>
                        <a:t>Capacidade de coletar informações em uma base global e utilizá-las.</a:t>
                      </a:r>
                      <a:endParaRPr kumimoji="0" lang="pt-BR" sz="2000" b="1" i="1" u="none" strike="noStrike" cap="none" normalizeH="0" baseline="0" dirty="0" smtClean="0">
                        <a:ln>
                          <a:noFill/>
                        </a:ln>
                        <a:solidFill>
                          <a:srgbClr val="FFFF00"/>
                        </a:solidFill>
                        <a:effectLst>
                          <a:outerShdw blurRad="38100" dist="38100" dir="2700000" algn="tl">
                            <a:srgbClr val="000000">
                              <a:alpha val="43137"/>
                            </a:srgbClr>
                          </a:outerShdw>
                        </a:effectLst>
                        <a:latin typeface="Calibri"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cell3D prstMaterial="dkEdge">
                      <a:bevel prst="coolSlant"/>
                      <a:lightRig rig="flood" dir="t"/>
                    </a:cell3D>
                    <a:solidFill>
                      <a:srgbClr val="009999">
                        <a:alpha val="50196"/>
                      </a:srgbClr>
                    </a:solidFill>
                  </a:tcPr>
                </a:tc>
              </a:tr>
              <a:tr h="610505">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 typeface="Wingdings 2" pitchFamily="18" charset="2"/>
                        <a:buNone/>
                        <a:tabLst/>
                      </a:pPr>
                      <a:r>
                        <a:rPr kumimoji="0" lang="pt-BR" sz="2000" b="1" i="1" u="none" strike="noStrike" cap="none" normalizeH="0" baseline="0" dirty="0" smtClean="0">
                          <a:ln>
                            <a:noFill/>
                          </a:ln>
                          <a:solidFill>
                            <a:srgbClr val="FFFF00"/>
                          </a:solidFill>
                          <a:effectLst>
                            <a:outerShdw blurRad="38100" dist="38100" dir="2700000" algn="tl">
                              <a:srgbClr val="000000">
                                <a:alpha val="43137"/>
                              </a:srgbClr>
                            </a:outerShdw>
                          </a:effectLst>
                          <a:latin typeface="Calibri" pitchFamily="34" charset="0"/>
                        </a:rPr>
                        <a:t>Gestão da Complexidade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cell3D prstMaterial="dkEdge">
                      <a:bevel prst="coolSlant"/>
                      <a:lightRig rig="flood" dir="t"/>
                    </a:cell3D>
                    <a:solidFill>
                      <a:srgbClr val="009999">
                        <a:alpha val="50196"/>
                      </a:srgbClr>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 typeface="Wingdings 2" pitchFamily="18" charset="2"/>
                        <a:buNone/>
                        <a:tabLst/>
                      </a:pPr>
                      <a:r>
                        <a:rPr kumimoji="0" lang="pt-BR" sz="2000" b="1" i="1" u="none" strike="noStrike" cap="none" normalizeH="0" baseline="0" dirty="0" smtClean="0">
                          <a:ln>
                            <a:noFill/>
                          </a:ln>
                          <a:solidFill>
                            <a:srgbClr val="FFFF00"/>
                          </a:solidFill>
                          <a:effectLst>
                            <a:outerShdw blurRad="38100" dist="38100" dir="2700000" algn="tl">
                              <a:srgbClr val="000000">
                                <a:alpha val="43137"/>
                              </a:srgbClr>
                            </a:outerShdw>
                          </a:effectLst>
                          <a:latin typeface="Calibri" pitchFamily="34" charset="0"/>
                        </a:rPr>
                        <a:t>Capacidade de lidar com muitos interesses que concorrem entre si, com conflitos e contradições.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cell3D prstMaterial="dkEdge">
                      <a:bevel prst="coolSlant"/>
                      <a:lightRig rig="flood" dir="t"/>
                    </a:cell3D>
                    <a:solidFill>
                      <a:srgbClr val="009999">
                        <a:alpha val="50196"/>
                      </a:srgbClr>
                    </a:solidFill>
                  </a:tcPr>
                </a:tc>
              </a:tr>
              <a:tr h="612932">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 typeface="Wingdings 2" pitchFamily="18" charset="2"/>
                        <a:buNone/>
                        <a:tabLst/>
                      </a:pPr>
                      <a:r>
                        <a:rPr kumimoji="0" lang="pt-BR" sz="2000" b="1" i="1" u="none" strike="noStrike" cap="none" normalizeH="0" baseline="0" dirty="0" smtClean="0">
                          <a:ln>
                            <a:noFill/>
                          </a:ln>
                          <a:solidFill>
                            <a:srgbClr val="FFFF00"/>
                          </a:solidFill>
                          <a:effectLst>
                            <a:outerShdw blurRad="38100" dist="38100" dir="2700000" algn="tl">
                              <a:srgbClr val="000000">
                                <a:alpha val="43137"/>
                              </a:srgbClr>
                            </a:outerShdw>
                          </a:effectLst>
                          <a:latin typeface="Calibri" pitchFamily="34" charset="0"/>
                        </a:rPr>
                        <a:t>Gestão da Adaptabilidade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cell3D prstMaterial="dkEdge">
                      <a:bevel prst="coolSlant"/>
                      <a:lightRig rig="flood" dir="t"/>
                    </a:cell3D>
                    <a:solidFill>
                      <a:srgbClr val="009999">
                        <a:alpha val="50196"/>
                      </a:srgbClr>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 typeface="Wingdings 2" pitchFamily="18" charset="2"/>
                        <a:buNone/>
                        <a:tabLst/>
                      </a:pPr>
                      <a:r>
                        <a:rPr kumimoji="0" lang="pt-BR" sz="2000" b="1" i="1" u="none" strike="noStrike" cap="none" normalizeH="0" baseline="0" smtClean="0">
                          <a:ln>
                            <a:noFill/>
                          </a:ln>
                          <a:solidFill>
                            <a:srgbClr val="FFFF00"/>
                          </a:solidFill>
                          <a:effectLst>
                            <a:outerShdw blurRad="38100" dist="38100" dir="2700000" algn="tl">
                              <a:srgbClr val="000000">
                                <a:alpha val="43137"/>
                              </a:srgbClr>
                            </a:outerShdw>
                          </a:effectLst>
                          <a:latin typeface="Calibri" pitchFamily="34" charset="0"/>
                        </a:rPr>
                        <a:t>Flexibilidade e disposição para a mudança.</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cell3D prstMaterial="dkEdge">
                      <a:bevel prst="coolSlant"/>
                      <a:lightRig rig="flood" dir="t"/>
                    </a:cell3D>
                    <a:solidFill>
                      <a:srgbClr val="009999">
                        <a:alpha val="50196"/>
                      </a:srgbClr>
                    </a:solidFill>
                  </a:tcPr>
                </a:tc>
              </a:tr>
              <a:tr h="561956">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 typeface="Wingdings 2" pitchFamily="18" charset="2"/>
                        <a:buNone/>
                        <a:tabLst/>
                      </a:pPr>
                      <a:r>
                        <a:rPr kumimoji="0" lang="pt-BR" sz="2000" b="1" i="1" u="none" strike="noStrike" cap="none" normalizeH="0" baseline="0" smtClean="0">
                          <a:ln>
                            <a:noFill/>
                          </a:ln>
                          <a:solidFill>
                            <a:srgbClr val="FFFF00"/>
                          </a:solidFill>
                          <a:effectLst>
                            <a:outerShdw blurRad="38100" dist="38100" dir="2700000" algn="tl">
                              <a:srgbClr val="000000">
                                <a:alpha val="43137"/>
                              </a:srgbClr>
                            </a:outerShdw>
                          </a:effectLst>
                          <a:latin typeface="Calibri" pitchFamily="34" charset="0"/>
                        </a:rPr>
                        <a:t>Gestão de Equipes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cell3D prstMaterial="dkEdge">
                      <a:bevel prst="coolSlant"/>
                      <a:lightRig rig="flood" dir="t"/>
                    </a:cell3D>
                    <a:solidFill>
                      <a:srgbClr val="009999">
                        <a:alpha val="50196"/>
                      </a:srgbClr>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 typeface="Wingdings 2" pitchFamily="18" charset="2"/>
                        <a:buNone/>
                        <a:tabLst/>
                      </a:pPr>
                      <a:r>
                        <a:rPr kumimoji="0" lang="pt-BR" sz="2000" b="1" i="1" u="none" strike="noStrike" cap="none" normalizeH="0" baseline="0" dirty="0" smtClean="0">
                          <a:ln>
                            <a:noFill/>
                          </a:ln>
                          <a:solidFill>
                            <a:srgbClr val="FFFF00"/>
                          </a:solidFill>
                          <a:effectLst>
                            <a:outerShdw blurRad="38100" dist="38100" dir="2700000" algn="tl">
                              <a:srgbClr val="000000">
                                <a:alpha val="43137"/>
                              </a:srgbClr>
                            </a:outerShdw>
                          </a:effectLst>
                          <a:latin typeface="Calibri" pitchFamily="34" charset="0"/>
                        </a:rPr>
                        <a:t>Capacidade para lidar com níveis diferentes de experiências e múltiplas origens culturais.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cell3D prstMaterial="dkEdge">
                      <a:bevel prst="coolSlant"/>
                      <a:lightRig rig="flood" dir="t"/>
                    </a:cell3D>
                    <a:solidFill>
                      <a:srgbClr val="009999">
                        <a:alpha val="50196"/>
                      </a:srgbClr>
                    </a:solidFill>
                  </a:tcPr>
                </a:tc>
              </a:tr>
              <a:tr h="868679">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 typeface="Wingdings 2" pitchFamily="18" charset="2"/>
                        <a:buNone/>
                        <a:tabLst/>
                      </a:pPr>
                      <a:r>
                        <a:rPr kumimoji="0" lang="pt-BR" sz="2000" b="1" i="1" u="none" strike="noStrike" cap="none" normalizeH="0" baseline="0" smtClean="0">
                          <a:ln>
                            <a:noFill/>
                          </a:ln>
                          <a:solidFill>
                            <a:srgbClr val="FFFF00"/>
                          </a:solidFill>
                          <a:effectLst>
                            <a:outerShdw blurRad="38100" dist="38100" dir="2700000" algn="tl">
                              <a:srgbClr val="000000">
                                <a:alpha val="43137"/>
                              </a:srgbClr>
                            </a:outerShdw>
                          </a:effectLst>
                          <a:latin typeface="Calibri" pitchFamily="34" charset="0"/>
                        </a:rPr>
                        <a:t>Gestão da Incerteza</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cell3D prstMaterial="dkEdge">
                      <a:bevel prst="coolSlant"/>
                      <a:lightRig rig="flood" dir="t"/>
                    </a:cell3D>
                    <a:solidFill>
                      <a:srgbClr val="009999">
                        <a:alpha val="50196"/>
                      </a:srgbClr>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 typeface="Wingdings 2" pitchFamily="18" charset="2"/>
                        <a:buNone/>
                        <a:tabLst/>
                      </a:pPr>
                      <a:r>
                        <a:rPr kumimoji="0" lang="pt-BR" sz="2000" b="1" i="1" u="none" strike="noStrike" cap="none" normalizeH="0" baseline="0" dirty="0" smtClean="0">
                          <a:ln>
                            <a:noFill/>
                          </a:ln>
                          <a:solidFill>
                            <a:srgbClr val="FFFF00"/>
                          </a:solidFill>
                          <a:effectLst>
                            <a:outerShdw blurRad="38100" dist="38100" dir="2700000" algn="tl">
                              <a:srgbClr val="000000">
                                <a:alpha val="43137"/>
                              </a:srgbClr>
                            </a:outerShdw>
                          </a:effectLst>
                          <a:latin typeface="Calibri" pitchFamily="34" charset="0"/>
                        </a:rPr>
                        <a:t>Capacidade de lidar com mudanças contínuas.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cell3D prstMaterial="dkEdge">
                      <a:bevel prst="coolSlant"/>
                      <a:lightRig rig="flood" dir="t"/>
                    </a:cell3D>
                    <a:solidFill>
                      <a:srgbClr val="009999">
                        <a:alpha val="50196"/>
                      </a:srgbClr>
                    </a:solidFill>
                  </a:tcPr>
                </a:tc>
              </a:tr>
              <a:tr h="1148185">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 typeface="Wingdings 2" pitchFamily="18" charset="2"/>
                        <a:buNone/>
                        <a:tabLst/>
                      </a:pPr>
                      <a:r>
                        <a:rPr kumimoji="0" lang="pt-BR" sz="2000" b="1" i="1" u="none" strike="noStrike" cap="none" normalizeH="0" baseline="0" dirty="0" smtClean="0">
                          <a:ln>
                            <a:noFill/>
                          </a:ln>
                          <a:solidFill>
                            <a:srgbClr val="FFFF00"/>
                          </a:solidFill>
                          <a:effectLst>
                            <a:outerShdw blurRad="38100" dist="38100" dir="2700000" algn="tl">
                              <a:srgbClr val="000000">
                                <a:alpha val="43137"/>
                              </a:srgbClr>
                            </a:outerShdw>
                          </a:effectLst>
                          <a:latin typeface="Calibri" pitchFamily="34" charset="0"/>
                        </a:rPr>
                        <a:t>Gestão do Aprendizado</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cell3D prstMaterial="dkEdge">
                      <a:bevel prst="coolSlant"/>
                      <a:lightRig rig="flood" dir="t"/>
                    </a:cell3D>
                    <a:solidFill>
                      <a:srgbClr val="009999">
                        <a:alpha val="50196"/>
                      </a:srgbClr>
                    </a:solidFill>
                  </a:tcPr>
                </a:tc>
                <a:tc>
                  <a:txBody>
                    <a:bodyPr/>
                    <a:lstStyle/>
                    <a:p>
                      <a:pPr marL="0" marR="0" lvl="0" indent="0" algn="l" defTabSz="914400" rtl="0" eaLnBrk="1" fontAlgn="base" latinLnBrk="0" hangingPunct="1">
                        <a:lnSpc>
                          <a:spcPct val="100000"/>
                        </a:lnSpc>
                        <a:spcBef>
                          <a:spcPct val="0"/>
                        </a:spcBef>
                        <a:spcAft>
                          <a:spcPct val="0"/>
                        </a:spcAft>
                        <a:buClr>
                          <a:schemeClr val="accent1"/>
                        </a:buClr>
                        <a:buSzPct val="85000"/>
                        <a:buFont typeface="Wingdings 2" pitchFamily="18" charset="2"/>
                        <a:buNone/>
                        <a:tabLst/>
                      </a:pPr>
                      <a:r>
                        <a:rPr kumimoji="0" lang="pt-BR" sz="2000" b="1" i="1" u="none" strike="noStrike" cap="none" normalizeH="0" baseline="0" dirty="0" smtClean="0">
                          <a:ln>
                            <a:noFill/>
                          </a:ln>
                          <a:solidFill>
                            <a:srgbClr val="FFFF00"/>
                          </a:solidFill>
                          <a:effectLst>
                            <a:outerShdw blurRad="38100" dist="38100" dir="2700000" algn="tl">
                              <a:srgbClr val="000000">
                                <a:alpha val="43137"/>
                              </a:srgbClr>
                            </a:outerShdw>
                          </a:effectLst>
                          <a:latin typeface="Calibri" pitchFamily="34" charset="0"/>
                        </a:rPr>
                        <a:t>Capacidade de aprender sobre si mesmo.</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cell3D prstMaterial="dkEdge">
                      <a:bevel prst="coolSlant"/>
                      <a:lightRig rig="flood" dir="t"/>
                    </a:cell3D>
                    <a:solidFill>
                      <a:srgbClr val="009999">
                        <a:alpha val="50196"/>
                      </a:srgbClr>
                    </a:solidFill>
                  </a:tcPr>
                </a:tc>
              </a:tr>
            </a:tbl>
          </a:graphicData>
        </a:graphic>
      </p:graphicFrame>
    </p:spTree>
    <p:extLst>
      <p:ext uri="{BB962C8B-B14F-4D97-AF65-F5344CB8AC3E}">
        <p14:creationId xmlns:p14="http://schemas.microsoft.com/office/powerpoint/2010/main" xmlns="" val="2810786048"/>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REINVENTANDO O TRABALHO</a:t>
            </a:r>
            <a:endParaRPr lang="en-US" dirty="0"/>
          </a:p>
        </p:txBody>
      </p:sp>
      <p:sp>
        <p:nvSpPr>
          <p:cNvPr id="3" name="Content Placeholder 2"/>
          <p:cNvSpPr>
            <a:spLocks noGrp="1"/>
          </p:cNvSpPr>
          <p:nvPr>
            <p:ph sz="quarter" idx="1"/>
          </p:nvPr>
        </p:nvSpPr>
        <p:spPr>
          <a:xfrm>
            <a:off x="228600" y="1447800"/>
            <a:ext cx="8686800" cy="3581400"/>
          </a:xfrm>
        </p:spPr>
        <p:txBody>
          <a:bodyPr/>
          <a:lstStyle/>
          <a:p>
            <a:pPr marL="0" indent="0">
              <a:buNone/>
            </a:pPr>
            <a:r>
              <a:rPr lang="pt-BR" dirty="0"/>
              <a:t>Novas Tendências em relação ao Trabalho:</a:t>
            </a:r>
          </a:p>
          <a:p>
            <a:endParaRPr lang="pt-BR" dirty="0"/>
          </a:p>
          <a:p>
            <a:r>
              <a:rPr lang="pt-BR" dirty="0"/>
              <a:t>A economia está se tornando mais complexa;</a:t>
            </a:r>
          </a:p>
          <a:p>
            <a:r>
              <a:rPr lang="pt-BR" dirty="0" smtClean="0"/>
              <a:t>A </a:t>
            </a:r>
            <a:r>
              <a:rPr lang="pt-BR" dirty="0"/>
              <a:t>informação rapidamente pode se tornar obsoleta e ultrapassada;</a:t>
            </a:r>
          </a:p>
          <a:p>
            <a:r>
              <a:rPr lang="pt-BR" dirty="0" smtClean="0"/>
              <a:t>A </a:t>
            </a:r>
            <a:r>
              <a:rPr lang="pt-BR" dirty="0"/>
              <a:t>tecnologia está disponível para um grande contigente de empresas.</a:t>
            </a:r>
          </a:p>
          <a:p>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77</a:t>
            </a:fld>
            <a:endParaRPr lang="en-US" dirty="0"/>
          </a:p>
        </p:txBody>
      </p:sp>
    </p:spTree>
    <p:extLst>
      <p:ext uri="{BB962C8B-B14F-4D97-AF65-F5344CB8AC3E}">
        <p14:creationId xmlns:p14="http://schemas.microsoft.com/office/powerpoint/2010/main" xmlns="" val="2724587841"/>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REINVENTANDO</a:t>
            </a:r>
            <a:r>
              <a:rPr lang="pt-BR" baseline="0" dirty="0" smtClean="0"/>
              <a:t> O TRABALHO</a:t>
            </a:r>
            <a:endParaRPr lang="en-US" dirty="0"/>
          </a:p>
        </p:txBody>
      </p:sp>
      <p:sp>
        <p:nvSpPr>
          <p:cNvPr id="3" name="Content Placeholder 2"/>
          <p:cNvSpPr>
            <a:spLocks noGrp="1"/>
          </p:cNvSpPr>
          <p:nvPr>
            <p:ph sz="quarter" idx="1"/>
          </p:nvPr>
        </p:nvSpPr>
        <p:spPr/>
        <p:txBody>
          <a:bodyPr/>
          <a:lstStyle/>
          <a:p>
            <a:r>
              <a:rPr lang="pt-BR" dirty="0" smtClean="0"/>
              <a:t>Pessoas fazem a diferença, pois são capazes de:</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78</a:t>
            </a:fld>
            <a:endParaRPr lang="en-US" dirty="0"/>
          </a:p>
        </p:txBody>
      </p:sp>
      <p:sp>
        <p:nvSpPr>
          <p:cNvPr id="5" name="Título 1"/>
          <p:cNvSpPr txBox="1">
            <a:spLocks/>
          </p:cNvSpPr>
          <p:nvPr/>
        </p:nvSpPr>
        <p:spPr bwMode="auto">
          <a:xfrm>
            <a:off x="4143375" y="3714750"/>
            <a:ext cx="5572125" cy="42862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buFont typeface="Arial" charset="0"/>
              <a:buChar char="•"/>
            </a:pPr>
            <a:r>
              <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Julgar, antecipar soluções;</a:t>
            </a:r>
          </a:p>
        </p:txBody>
      </p:sp>
      <p:sp>
        <p:nvSpPr>
          <p:cNvPr id="6" name="Título 1"/>
          <p:cNvSpPr txBox="1">
            <a:spLocks/>
          </p:cNvSpPr>
          <p:nvPr/>
        </p:nvSpPr>
        <p:spPr bwMode="auto">
          <a:xfrm>
            <a:off x="3857625" y="4143375"/>
            <a:ext cx="5572125" cy="42862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buFont typeface="Arial" charset="0"/>
              <a:buChar char="•"/>
            </a:pPr>
            <a:r>
              <a:rPr lang="pt-BR" b="1">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Decidir;</a:t>
            </a:r>
          </a:p>
        </p:txBody>
      </p:sp>
      <p:sp>
        <p:nvSpPr>
          <p:cNvPr id="7" name="Título 1"/>
          <p:cNvSpPr txBox="1">
            <a:spLocks/>
          </p:cNvSpPr>
          <p:nvPr/>
        </p:nvSpPr>
        <p:spPr bwMode="auto">
          <a:xfrm>
            <a:off x="3571875" y="4572000"/>
            <a:ext cx="5572125" cy="42862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buFont typeface="Arial" charset="0"/>
              <a:buChar char="•"/>
            </a:pPr>
            <a:r>
              <a:rPr lang="pt-BR" b="1">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Criar;</a:t>
            </a:r>
          </a:p>
        </p:txBody>
      </p:sp>
      <p:sp>
        <p:nvSpPr>
          <p:cNvPr id="8" name="Título 1"/>
          <p:cNvSpPr txBox="1">
            <a:spLocks/>
          </p:cNvSpPr>
          <p:nvPr/>
        </p:nvSpPr>
        <p:spPr bwMode="auto">
          <a:xfrm>
            <a:off x="3357563" y="5000625"/>
            <a:ext cx="5572125" cy="42862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buFont typeface="Arial" charset="0"/>
              <a:buChar char="•"/>
            </a:pPr>
            <a:r>
              <a:rPr lang="pt-BR" b="1">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Trabalhar em equipe;</a:t>
            </a:r>
          </a:p>
        </p:txBody>
      </p:sp>
      <p:sp>
        <p:nvSpPr>
          <p:cNvPr id="9" name="Título 1"/>
          <p:cNvSpPr txBox="1">
            <a:spLocks/>
          </p:cNvSpPr>
          <p:nvPr/>
        </p:nvSpPr>
        <p:spPr bwMode="auto">
          <a:xfrm>
            <a:off x="3071813" y="5429250"/>
            <a:ext cx="5572125" cy="42862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buFont typeface="Arial" charset="0"/>
              <a:buChar char="•"/>
            </a:pPr>
            <a:r>
              <a:rPr lang="pt-BR" b="1">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Estabelecer Alianças;</a:t>
            </a:r>
          </a:p>
        </p:txBody>
      </p:sp>
      <p:sp>
        <p:nvSpPr>
          <p:cNvPr id="10" name="Título 1"/>
          <p:cNvSpPr txBox="1">
            <a:spLocks/>
          </p:cNvSpPr>
          <p:nvPr/>
        </p:nvSpPr>
        <p:spPr bwMode="auto">
          <a:xfrm>
            <a:off x="2786063" y="5857875"/>
            <a:ext cx="5572125" cy="42862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buFont typeface="Arial" charset="0"/>
              <a:buChar char="•"/>
            </a:pPr>
            <a:r>
              <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Liderar;</a:t>
            </a:r>
          </a:p>
        </p:txBody>
      </p:sp>
      <p:sp>
        <p:nvSpPr>
          <p:cNvPr id="11" name="Título 1"/>
          <p:cNvSpPr txBox="1">
            <a:spLocks/>
          </p:cNvSpPr>
          <p:nvPr/>
        </p:nvSpPr>
        <p:spPr bwMode="auto">
          <a:xfrm>
            <a:off x="4572000" y="3286125"/>
            <a:ext cx="5572125" cy="42862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buFont typeface="Arial" charset="0"/>
              <a:buChar char="•"/>
            </a:pPr>
            <a:r>
              <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Gerar, buscar informações;</a:t>
            </a:r>
          </a:p>
        </p:txBody>
      </p:sp>
      <p:sp>
        <p:nvSpPr>
          <p:cNvPr id="12" name="Título 1"/>
          <p:cNvSpPr txBox="1">
            <a:spLocks/>
          </p:cNvSpPr>
          <p:nvPr/>
        </p:nvSpPr>
        <p:spPr bwMode="auto">
          <a:xfrm>
            <a:off x="2500313" y="6286500"/>
            <a:ext cx="5572125" cy="42862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buFont typeface="Arial" charset="0"/>
              <a:buChar char="•"/>
            </a:pPr>
            <a:r>
              <a:rPr lang="pt-BR"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Aprender Continuamente</a:t>
            </a:r>
          </a:p>
        </p:txBody>
      </p:sp>
    </p:spTree>
    <p:extLst>
      <p:ext uri="{BB962C8B-B14F-4D97-AF65-F5344CB8AC3E}">
        <p14:creationId xmlns:p14="http://schemas.microsoft.com/office/powerpoint/2010/main" xmlns="" val="3765384368"/>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0-#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0-#ppt_w/2"/>
                                          </p:val>
                                        </p:tav>
                                        <p:tav tm="100000">
                                          <p:val>
                                            <p:strVal val="#ppt_x"/>
                                          </p:val>
                                        </p:tav>
                                      </p:tavLst>
                                    </p:anim>
                                    <p:anim calcmode="lin" valueType="num">
                                      <p:cBhvr additive="base">
                                        <p:cTn id="4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0-#ppt_w/2"/>
                                          </p:val>
                                        </p:tav>
                                        <p:tav tm="100000">
                                          <p:val>
                                            <p:strVal val="#ppt_x"/>
                                          </p:val>
                                        </p:tav>
                                      </p:tavLst>
                                    </p:anim>
                                    <p:anim calcmode="lin" valueType="num">
                                      <p:cBhvr additive="base">
                                        <p:cTn id="5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iwork-working-here-gen-iowa copy.png"/>
          <p:cNvPicPr>
            <a:picLocks noChangeAspect="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5214938" y="4130675"/>
            <a:ext cx="4105275" cy="2727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pt-BR" dirty="0" smtClean="0"/>
              <a:t>GESTÃO</a:t>
            </a:r>
            <a:r>
              <a:rPr lang="pt-BR" baseline="0" dirty="0" smtClean="0"/>
              <a:t> DE COMPETÊNCIAS</a:t>
            </a:r>
            <a:endParaRPr lang="en-US" dirty="0"/>
          </a:p>
        </p:txBody>
      </p:sp>
      <p:sp>
        <p:nvSpPr>
          <p:cNvPr id="3" name="Content Placeholder 2"/>
          <p:cNvSpPr>
            <a:spLocks noGrp="1"/>
          </p:cNvSpPr>
          <p:nvPr>
            <p:ph sz="quarter" idx="1"/>
          </p:nvPr>
        </p:nvSpPr>
        <p:spPr/>
        <p:txBody>
          <a:bodyPr/>
          <a:lstStyle/>
          <a:p>
            <a:r>
              <a:rPr lang="pt-BR" dirty="0"/>
              <a:t>Refere-se a processos que visam a reconhecer, manter e ampliar conhecimentos, habilidades e comportamentos no trabalho, orientados para os resultados pretendidos pela empresa.</a:t>
            </a:r>
          </a:p>
          <a:p>
            <a:r>
              <a:rPr lang="pt-BR" dirty="0" smtClean="0"/>
              <a:t>Normalmente</a:t>
            </a:r>
            <a:r>
              <a:rPr lang="pt-BR" dirty="0"/>
              <a:t>, articula-se às políticas de captação, seleção e desenvolvimento de pessoas e de gestão de desempenho.</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79</a:t>
            </a:fld>
            <a:endParaRPr lang="en-US" dirty="0"/>
          </a:p>
        </p:txBody>
      </p:sp>
    </p:spTree>
    <p:extLst>
      <p:ext uri="{BB962C8B-B14F-4D97-AF65-F5344CB8AC3E}">
        <p14:creationId xmlns:p14="http://schemas.microsoft.com/office/powerpoint/2010/main" xmlns="" val="1117641291"/>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6705599" y="4524882"/>
            <a:ext cx="2449773" cy="23331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pt-BR" dirty="0" smtClean="0"/>
              <a:t>GESTÃO DE PESSOAS</a:t>
            </a:r>
            <a:endParaRPr lang="en-US" dirty="0"/>
          </a:p>
        </p:txBody>
      </p:sp>
      <p:sp>
        <p:nvSpPr>
          <p:cNvPr id="3" name="Content Placeholder 2"/>
          <p:cNvSpPr>
            <a:spLocks noGrp="1"/>
          </p:cNvSpPr>
          <p:nvPr>
            <p:ph sz="quarter" idx="1"/>
          </p:nvPr>
        </p:nvSpPr>
        <p:spPr>
          <a:xfrm>
            <a:off x="457200" y="1219200"/>
            <a:ext cx="8458200" cy="4191000"/>
          </a:xfrm>
        </p:spPr>
        <p:txBody>
          <a:bodyPr/>
          <a:lstStyle/>
          <a:p>
            <a:pPr marL="0" indent="0">
              <a:buNone/>
            </a:pPr>
            <a:r>
              <a:rPr lang="pt-BR" sz="2000" dirty="0" smtClean="0"/>
              <a:t>E </a:t>
            </a:r>
            <a:r>
              <a:rPr lang="pt-BR" sz="2000" dirty="0"/>
              <a:t>para o setor de TI?</a:t>
            </a:r>
          </a:p>
          <a:p>
            <a:pPr marL="0" indent="0">
              <a:buNone/>
            </a:pPr>
            <a:r>
              <a:rPr lang="pt-BR" sz="2000" dirty="0" smtClean="0"/>
              <a:t>	Recursos </a:t>
            </a:r>
            <a:r>
              <a:rPr lang="pt-BR" sz="2000" dirty="0"/>
              <a:t>humanos, para TI, são importantíssimos, pois, diferentemente de outros setores, nossos principais ativos não estão nas instalações, mas no capital intelectual. </a:t>
            </a:r>
          </a:p>
          <a:p>
            <a:pPr marL="0" indent="0">
              <a:buNone/>
            </a:pPr>
            <a:r>
              <a:rPr lang="pt-BR" sz="2000" dirty="0" smtClean="0"/>
              <a:t>	Em </a:t>
            </a:r>
            <a:r>
              <a:rPr lang="pt-BR" sz="2000" dirty="0"/>
              <a:t>um bom momento econômico, o setor também cresce e as empresas precisam contratar mais pessoas. No entanto, a quantidade de profissionais com formação adequada não atende mais ao mercado, e esse vácuo é preocupante.</a:t>
            </a:r>
          </a:p>
          <a:p>
            <a:pPr marL="0" indent="0">
              <a:buNone/>
            </a:pPr>
            <a:r>
              <a:rPr lang="pt-BR" sz="2000" dirty="0" smtClean="0"/>
              <a:t>	É </a:t>
            </a:r>
            <a:r>
              <a:rPr lang="pt-BR" sz="2000" dirty="0"/>
              <a:t>preciso estimular o interesse pela informática e saber reter talentos, investindo na gestão de pessoas e utilizando diferentes ferramentas como políticas de benefícios, pois o custo para substituição de profissionais é muito alto</a:t>
            </a:r>
            <a:r>
              <a:rPr lang="pt-BR" sz="2000" dirty="0" smtClean="0"/>
              <a:t>.</a:t>
            </a:r>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8</a:t>
            </a:fld>
            <a:endParaRPr lang="en-US" dirty="0"/>
          </a:p>
        </p:txBody>
      </p:sp>
    </p:spTree>
    <p:extLst>
      <p:ext uri="{BB962C8B-B14F-4D97-AF65-F5344CB8AC3E}">
        <p14:creationId xmlns:p14="http://schemas.microsoft.com/office/powerpoint/2010/main" xmlns="" val="1153525709"/>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eam"/>
          <p:cNvPicPr>
            <a:picLocks noChangeAspect="1" noChangeArrowheads="1"/>
          </p:cNvPicPr>
          <p:nvPr/>
        </p:nvPicPr>
        <p:blipFill>
          <a:blip r:embed="rId2" cstate="print">
            <a:extLst>
              <a:ext uri="{28A0092B-C50C-407E-A947-70E740481C1C}">
                <a14:useLocalDpi xmlns:a14="http://schemas.microsoft.com/office/drawing/2010/main" xmlns=""/>
              </a:ext>
            </a:extLst>
          </a:blip>
          <a:srcRect/>
          <a:stretch>
            <a:fillRect/>
          </a:stretch>
        </p:blipFill>
        <p:spPr bwMode="auto">
          <a:xfrm>
            <a:off x="-1234477" y="0"/>
            <a:ext cx="10389363" cy="693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pt-BR" dirty="0" smtClean="0"/>
              <a:t>3) COMUNICAÇÃO</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80</a:t>
            </a:fld>
            <a:endParaRPr lang="en-US" dirty="0"/>
          </a:p>
        </p:txBody>
      </p:sp>
    </p:spTree>
    <p:extLst>
      <p:ext uri="{BB962C8B-B14F-4D97-AF65-F5344CB8AC3E}">
        <p14:creationId xmlns:p14="http://schemas.microsoft.com/office/powerpoint/2010/main" xmlns="" val="529127573"/>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COMUNICAÇÃO</a:t>
            </a:r>
            <a:endParaRPr lang="en-US" dirty="0"/>
          </a:p>
        </p:txBody>
      </p:sp>
      <p:sp>
        <p:nvSpPr>
          <p:cNvPr id="3" name="Content Placeholder 2"/>
          <p:cNvSpPr>
            <a:spLocks noGrp="1"/>
          </p:cNvSpPr>
          <p:nvPr>
            <p:ph sz="quarter" idx="1"/>
          </p:nvPr>
        </p:nvSpPr>
        <p:spPr/>
        <p:txBody>
          <a:bodyPr/>
          <a:lstStyle/>
          <a:p>
            <a:pPr marL="0" indent="0" algn="ctr">
              <a:buNone/>
            </a:pPr>
            <a:r>
              <a:rPr lang="pt-BR" sz="2000" dirty="0"/>
              <a:t>O PROCESSO DE COMUNICAÇÃO</a:t>
            </a:r>
          </a:p>
          <a:p>
            <a:r>
              <a:rPr lang="pt-BR" sz="1800" dirty="0" smtClean="0"/>
              <a:t>Toda </a:t>
            </a:r>
            <a:r>
              <a:rPr lang="pt-BR" sz="1800" dirty="0"/>
              <a:t>comunicação de um só sentido segue o mesmo processo básico. Como primeiro passo, uma pessoa decide mandar uma mensagem para outra.</a:t>
            </a:r>
          </a:p>
          <a:p>
            <a:r>
              <a:rPr lang="pt-BR" sz="1800" dirty="0" smtClean="0"/>
              <a:t>Então</a:t>
            </a:r>
            <a:r>
              <a:rPr lang="pt-BR" sz="1800" dirty="0"/>
              <a:t>, a que envia traduz (codifica) os pensamentos em uma mensagem.</a:t>
            </a:r>
          </a:p>
          <a:p>
            <a:r>
              <a:rPr lang="pt-BR" sz="1800" dirty="0" smtClean="0"/>
              <a:t>Como </a:t>
            </a:r>
            <a:r>
              <a:rPr lang="pt-BR" sz="1800" dirty="0"/>
              <a:t>terceiro passo, a mensagem é canalizada (geralmente por palavras, mas às vezes por meio não-verbais, como linguagem de sinais) para o receptor</a:t>
            </a:r>
            <a:r>
              <a:rPr lang="pt-BR" sz="1800" dirty="0" smtClean="0"/>
              <a:t>. Em </a:t>
            </a:r>
            <a:r>
              <a:rPr lang="pt-BR" sz="1800" dirty="0"/>
              <a:t>seguida, o receptor interpreta (decodifica) a mensagem.</a:t>
            </a:r>
          </a:p>
          <a:p>
            <a:r>
              <a:rPr lang="pt-BR" sz="1800" dirty="0"/>
              <a:t>Finalmente, o receptor pensa sobre a mensagem e responde internamente, por exemplo, ficando interessado, ficando furioso, sentindo-se aliviado, etc.</a:t>
            </a:r>
          </a:p>
          <a:p>
            <a:pPr marL="0" indent="0">
              <a:buNone/>
            </a:pPr>
            <a:r>
              <a:rPr lang="pt-BR" sz="1800" dirty="0"/>
              <a:t>A comunicação se processa da seguinte forma (segundo Albert Mehrabian, no livro “Silent Messages”, pesquisador da Universidade da Califórnia):</a:t>
            </a:r>
          </a:p>
          <a:p>
            <a:r>
              <a:rPr lang="pt-BR" sz="1800" dirty="0"/>
              <a:t>Palavras 7%; </a:t>
            </a:r>
          </a:p>
          <a:p>
            <a:r>
              <a:rPr lang="pt-BR" sz="1800" dirty="0"/>
              <a:t>Como as palavras são ditas 38%;</a:t>
            </a:r>
          </a:p>
          <a:p>
            <a:r>
              <a:rPr lang="pt-BR" sz="1800" dirty="0"/>
              <a:t>Mensagens não-verbais 55%</a:t>
            </a:r>
          </a:p>
          <a:p>
            <a:endParaRPr lang="en-US" sz="1800"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81</a:t>
            </a:fld>
            <a:endParaRPr lang="en-US" dirty="0"/>
          </a:p>
        </p:txBody>
      </p:sp>
    </p:spTree>
    <p:extLst>
      <p:ext uri="{BB962C8B-B14F-4D97-AF65-F5344CB8AC3E}">
        <p14:creationId xmlns:p14="http://schemas.microsoft.com/office/powerpoint/2010/main" xmlns="" val="1404116818"/>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COMUNICAÇÃO</a:t>
            </a:r>
            <a:endParaRPr lang="en-US" dirty="0"/>
          </a:p>
        </p:txBody>
      </p:sp>
      <p:sp>
        <p:nvSpPr>
          <p:cNvPr id="3" name="Content Placeholder 2"/>
          <p:cNvSpPr>
            <a:spLocks noGrp="1"/>
          </p:cNvSpPr>
          <p:nvPr>
            <p:ph sz="quarter" idx="1"/>
          </p:nvPr>
        </p:nvSpPr>
        <p:spPr>
          <a:xfrm>
            <a:off x="228600" y="1009072"/>
            <a:ext cx="8686800" cy="4572000"/>
          </a:xfrm>
        </p:spPr>
        <p:txBody>
          <a:bodyPr/>
          <a:lstStyle/>
          <a:p>
            <a:pPr marL="0" indent="0" algn="ctr">
              <a:buNone/>
            </a:pPr>
            <a:r>
              <a:rPr lang="pt-BR" dirty="0" smtClean="0"/>
              <a:t>Como Processamos?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82</a:t>
            </a:fld>
            <a:endParaRPr lang="en-US" dirty="0"/>
          </a:p>
        </p:txBody>
      </p:sp>
      <p:pic>
        <p:nvPicPr>
          <p:cNvPr id="6" name="Imagem 3" descr="Digitalizar0001.jpg"/>
          <p:cNvPicPr>
            <a:picLocks noChangeAspect="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1920066" y="1468584"/>
            <a:ext cx="5166534" cy="5133974"/>
          </a:xfrm>
          <a:prstGeom prst="roundRect">
            <a:avLst>
              <a:gd name="adj" fmla="val 8594"/>
            </a:avLst>
          </a:prstGeom>
          <a:solidFill>
            <a:srgbClr val="FFFFFF">
              <a:shade val="85000"/>
            </a:srgbClr>
          </a:solidFill>
          <a:ln w="9525">
            <a:solidFill>
              <a:srgbClr val="000000"/>
            </a:solidFill>
            <a:miter lim="800000"/>
            <a:headEnd/>
            <a:tailEnd/>
          </a:ln>
          <a:effectLst>
            <a:reflection blurRad="12700" stA="38000" endPos="28000" dist="5000" dir="5400000" sy="-100000" algn="bl" rotWithShape="0"/>
          </a:effectLst>
          <a:extLst/>
        </p:spPr>
      </p:pic>
    </p:spTree>
    <p:extLst>
      <p:ext uri="{BB962C8B-B14F-4D97-AF65-F5344CB8AC3E}">
        <p14:creationId xmlns:p14="http://schemas.microsoft.com/office/powerpoint/2010/main" xmlns="" val="1447994349"/>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COMUNICAÇÃO</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83</a:t>
            </a:fld>
            <a:endParaRPr lang="en-US" dirty="0"/>
          </a:p>
        </p:txBody>
      </p:sp>
      <p:sp>
        <p:nvSpPr>
          <p:cNvPr id="5" name="Forma livre 6"/>
          <p:cNvSpPr/>
          <p:nvPr/>
        </p:nvSpPr>
        <p:spPr>
          <a:xfrm>
            <a:off x="228600" y="1219200"/>
            <a:ext cx="8610600" cy="50292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algn="ctr" defTabSz="1066800"/>
            <a:r>
              <a:rPr lang="pt-BR" b="1" dirty="0">
                <a:solidFill>
                  <a:srgbClr val="FFFF00"/>
                </a:solidFill>
                <a:effectLst>
                  <a:outerShdw blurRad="38100" dist="38100" dir="2700000" algn="tl">
                    <a:srgbClr val="000000">
                      <a:alpha val="43137"/>
                    </a:srgbClr>
                  </a:outerShdw>
                </a:effectLst>
                <a:cs typeface="Arial" charset="0"/>
              </a:rPr>
              <a:t>MENSAGENS VERBAIS (feita através de palavras)</a:t>
            </a:r>
          </a:p>
          <a:p>
            <a:pPr marL="228600" lvl="1" indent="-228600" defTabSz="1066800"/>
            <a:r>
              <a:rPr lang="pt-BR" sz="2000" b="1" dirty="0">
                <a:solidFill>
                  <a:srgbClr val="FFFF00"/>
                </a:solidFill>
                <a:effectLst>
                  <a:outerShdw blurRad="38100" dist="38100" dir="2700000" algn="tl">
                    <a:srgbClr val="000000">
                      <a:alpha val="43137"/>
                    </a:srgbClr>
                  </a:outerShdw>
                </a:effectLst>
                <a:cs typeface="Arial" charset="0"/>
              </a:rPr>
              <a:t>• Devem ser enviadas claramente, recebidas e interpretadas corretamente; </a:t>
            </a:r>
          </a:p>
          <a:p>
            <a:pPr marL="228600" lvl="1" indent="-228600" defTabSz="1066800"/>
            <a:r>
              <a:rPr lang="pt-BR" sz="2000" b="1" dirty="0">
                <a:solidFill>
                  <a:srgbClr val="FFFF00"/>
                </a:solidFill>
                <a:effectLst>
                  <a:outerShdw blurRad="38100" dist="38100" dir="2700000" algn="tl">
                    <a:srgbClr val="000000">
                      <a:alpha val="43137"/>
                    </a:srgbClr>
                  </a:outerShdw>
                </a:effectLst>
                <a:cs typeface="Arial" charset="0"/>
              </a:rPr>
              <a:t>• Não é suficiente sermos honestos e precisos; </a:t>
            </a:r>
          </a:p>
          <a:p>
            <a:pPr marL="228600" lvl="1" indent="-228600" defTabSz="1066800"/>
            <a:r>
              <a:rPr lang="pt-BR" sz="2000" b="1" dirty="0">
                <a:solidFill>
                  <a:srgbClr val="FFFF00"/>
                </a:solidFill>
                <a:effectLst>
                  <a:outerShdw blurRad="38100" dist="38100" dir="2700000" algn="tl">
                    <a:srgbClr val="000000">
                      <a:alpha val="43137"/>
                    </a:srgbClr>
                  </a:outerShdw>
                </a:effectLst>
                <a:cs typeface="Arial" charset="0"/>
              </a:rPr>
              <a:t>• Às vezes o problema é simplesmente a falta de confiança entre as pessoas envolvidas no processo de comunicação;</a:t>
            </a:r>
          </a:p>
          <a:p>
            <a:pPr marL="228600" lvl="1" indent="-228600" defTabSz="1066800"/>
            <a:r>
              <a:rPr lang="pt-BR" sz="2000" b="1" dirty="0">
                <a:solidFill>
                  <a:srgbClr val="FFFF00"/>
                </a:solidFill>
                <a:effectLst>
                  <a:outerShdw blurRad="38100" dist="38100" dir="2700000" algn="tl">
                    <a:srgbClr val="000000">
                      <a:alpha val="43137"/>
                    </a:srgbClr>
                  </a:outerShdw>
                </a:effectLst>
                <a:cs typeface="Arial" charset="0"/>
              </a:rPr>
              <a:t>• Mas escolher o momento certo é sem dúvida fundamental para uma comunicação eficaz; </a:t>
            </a:r>
          </a:p>
          <a:p>
            <a:pPr marL="228600" lvl="1" indent="-228600" defTabSz="1066800"/>
            <a:r>
              <a:rPr lang="pt-BR" sz="2000" b="1" dirty="0">
                <a:solidFill>
                  <a:srgbClr val="FFFF00"/>
                </a:solidFill>
                <a:effectLst>
                  <a:outerShdw blurRad="38100" dist="38100" dir="2700000" algn="tl">
                    <a:srgbClr val="000000">
                      <a:alpha val="43137"/>
                    </a:srgbClr>
                  </a:outerShdw>
                </a:effectLst>
                <a:cs typeface="Arial" charset="0"/>
              </a:rPr>
              <a:t>• O impacto da mensagem dependerá de quem a está recebendo e do que esteja disposto a receber naquele momento</a:t>
            </a:r>
          </a:p>
          <a:p>
            <a:pPr marL="228600" lvl="1" indent="-228600" defTabSz="1066800"/>
            <a:r>
              <a:rPr lang="pt-BR" sz="2000" b="1" dirty="0">
                <a:solidFill>
                  <a:srgbClr val="FFFF00"/>
                </a:solidFill>
                <a:effectLst>
                  <a:outerShdw blurRad="38100" dist="38100" dir="2700000" algn="tl">
                    <a:srgbClr val="000000">
                      <a:alpha val="43137"/>
                    </a:srgbClr>
                  </a:outerShdw>
                </a:effectLst>
                <a:cs typeface="Arial" charset="0"/>
              </a:rPr>
              <a:t>• Frequentemente, o problema é com a transmissão da mensagem. Algumas pessoas falam demais, divagando sobre coisas que aborrecem ou distraem os outros, enquanto outras falam pouco, não comunicando a informação de maneira </a:t>
            </a:r>
            <a:r>
              <a:rPr lang="pt-BR" sz="2000" b="1" dirty="0" smtClean="0">
                <a:solidFill>
                  <a:srgbClr val="FFFF00"/>
                </a:solidFill>
                <a:effectLst>
                  <a:outerShdw blurRad="38100" dist="38100" dir="2700000" algn="tl">
                    <a:srgbClr val="000000">
                      <a:alpha val="43137"/>
                    </a:srgbClr>
                  </a:outerShdw>
                </a:effectLst>
                <a:cs typeface="Arial" charset="0"/>
              </a:rPr>
              <a:t>satisfatória.</a:t>
            </a:r>
            <a:endParaRPr lang="en-US" sz="20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20219937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COMUNICAÇÃO</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84</a:t>
            </a:fld>
            <a:endParaRPr lang="en-US" dirty="0"/>
          </a:p>
        </p:txBody>
      </p:sp>
      <p:sp>
        <p:nvSpPr>
          <p:cNvPr id="5" name="Content Placeholder 4"/>
          <p:cNvSpPr>
            <a:spLocks noGrp="1"/>
          </p:cNvSpPr>
          <p:nvPr>
            <p:ph sz="quarter" idx="1"/>
          </p:nvPr>
        </p:nvSpPr>
        <p:spPr/>
        <p:txBody>
          <a:bodyPr/>
          <a:lstStyle/>
          <a:p>
            <a:endParaRPr lang="en-US"/>
          </a:p>
        </p:txBody>
      </p:sp>
      <p:sp>
        <p:nvSpPr>
          <p:cNvPr id="6" name="Forma livre 6"/>
          <p:cNvSpPr/>
          <p:nvPr/>
        </p:nvSpPr>
        <p:spPr>
          <a:xfrm>
            <a:off x="228600" y="1219200"/>
            <a:ext cx="8610600" cy="50292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algn="ctr" defTabSz="1066800"/>
            <a:r>
              <a:rPr lang="pt-BR" sz="2000" b="1" dirty="0">
                <a:solidFill>
                  <a:srgbClr val="FFFF00"/>
                </a:solidFill>
                <a:effectLst>
                  <a:outerShdw blurRad="38100" dist="38100" dir="2700000" algn="tl">
                    <a:srgbClr val="000000">
                      <a:alpha val="43137"/>
                    </a:srgbClr>
                  </a:outerShdw>
                </a:effectLst>
              </a:rPr>
              <a:t>MENSAGENS NÃO-VERBAIS (Expressões do rosto, dos olhos, etc</a:t>
            </a:r>
            <a:r>
              <a:rPr lang="pt-BR" sz="2000" b="1" dirty="0" smtClean="0">
                <a:solidFill>
                  <a:srgbClr val="FFFF00"/>
                </a:solidFill>
                <a:effectLst>
                  <a:outerShdw blurRad="38100" dist="38100" dir="2700000" algn="tl">
                    <a:srgbClr val="000000">
                      <a:alpha val="43137"/>
                    </a:srgbClr>
                  </a:outerShdw>
                </a:effectLst>
              </a:rPr>
              <a:t>)</a:t>
            </a:r>
          </a:p>
          <a:p>
            <a:pPr marL="228600" lvl="1" indent="-228600" algn="ctr" defTabSz="1066800"/>
            <a:endParaRPr lang="pt-BR" sz="2000" b="1" dirty="0">
              <a:solidFill>
                <a:srgbClr val="FFFF00"/>
              </a:solidFill>
              <a:effectLst>
                <a:outerShdw blurRad="38100" dist="38100" dir="2700000" algn="tl">
                  <a:srgbClr val="000000">
                    <a:alpha val="43137"/>
                  </a:srgbClr>
                </a:outerShdw>
              </a:effectLst>
            </a:endParaRPr>
          </a:p>
          <a:p>
            <a:pPr marL="228600" lvl="1" indent="-228600" defTabSz="1066800"/>
            <a:r>
              <a:rPr lang="pt-BR" sz="2000" b="1" dirty="0">
                <a:solidFill>
                  <a:srgbClr val="FFFF00"/>
                </a:solidFill>
                <a:effectLst>
                  <a:outerShdw blurRad="38100" dist="38100" dir="2700000" algn="tl">
                    <a:srgbClr val="000000">
                      <a:alpha val="43137"/>
                    </a:srgbClr>
                  </a:outerShdw>
                </a:effectLst>
              </a:rPr>
              <a:t>• </a:t>
            </a:r>
            <a:r>
              <a:rPr lang="pt-BR" sz="1800" b="1" dirty="0">
                <a:solidFill>
                  <a:srgbClr val="FFFF00"/>
                </a:solidFill>
                <a:effectLst>
                  <a:outerShdw blurRad="38100" dist="38100" dir="2700000" algn="tl">
                    <a:srgbClr val="000000">
                      <a:alpha val="43137"/>
                    </a:srgbClr>
                  </a:outerShdw>
                </a:effectLst>
              </a:rPr>
              <a:t>As pessoas frequentemente não têm consciência dos muitos indícios não-verbais que elas usam para se comunicar</a:t>
            </a:r>
            <a:r>
              <a:rPr lang="pt-BR" sz="1800" b="1" dirty="0" smtClean="0">
                <a:solidFill>
                  <a:srgbClr val="FFFF00"/>
                </a:solidFill>
                <a:effectLst>
                  <a:outerShdw blurRad="38100" dist="38100" dir="2700000" algn="tl">
                    <a:srgbClr val="000000">
                      <a:alpha val="43137"/>
                    </a:srgbClr>
                  </a:outerShdw>
                </a:effectLst>
              </a:rPr>
              <a:t>.</a:t>
            </a:r>
          </a:p>
          <a:p>
            <a:pPr marL="228600" lvl="1" indent="-228600" defTabSz="1066800"/>
            <a:endParaRPr lang="pt-BR" sz="1800" b="1" dirty="0">
              <a:solidFill>
                <a:srgbClr val="FFFF00"/>
              </a:solidFill>
              <a:effectLst>
                <a:outerShdw blurRad="38100" dist="38100" dir="2700000" algn="tl">
                  <a:srgbClr val="000000">
                    <a:alpha val="43137"/>
                  </a:srgbClr>
                </a:outerShdw>
              </a:effectLst>
            </a:endParaRPr>
          </a:p>
          <a:p>
            <a:pPr marL="228600" lvl="1" indent="-228600" defTabSz="1066800"/>
            <a:r>
              <a:rPr lang="pt-BR" sz="1800" b="1" dirty="0" smtClean="0">
                <a:solidFill>
                  <a:srgbClr val="FFFF00"/>
                </a:solidFill>
                <a:effectLst>
                  <a:outerShdw blurRad="38100" dist="38100" dir="2700000" algn="tl">
                    <a:srgbClr val="000000">
                      <a:alpha val="43137"/>
                    </a:srgbClr>
                  </a:outerShdw>
                </a:effectLst>
              </a:rPr>
              <a:t>• </a:t>
            </a:r>
            <a:r>
              <a:rPr lang="pt-BR" sz="1800" b="1" dirty="0">
                <a:solidFill>
                  <a:srgbClr val="FFFF00"/>
                </a:solidFill>
                <a:effectLst>
                  <a:outerShdw blurRad="38100" dist="38100" dir="2700000" algn="tl">
                    <a:srgbClr val="000000">
                      <a:alpha val="43137"/>
                    </a:srgbClr>
                  </a:outerShdw>
                </a:effectLst>
              </a:rPr>
              <a:t>Elas também, com frequência, ignoram os indícios não-verbais com que se deparam, que são uma rica fonte de informação</a:t>
            </a:r>
            <a:r>
              <a:rPr lang="pt-BR" sz="1800" b="1" dirty="0" smtClean="0">
                <a:solidFill>
                  <a:srgbClr val="FFFF00"/>
                </a:solidFill>
                <a:effectLst>
                  <a:outerShdw blurRad="38100" dist="38100" dir="2700000" algn="tl">
                    <a:srgbClr val="000000">
                      <a:alpha val="43137"/>
                    </a:srgbClr>
                  </a:outerShdw>
                </a:effectLst>
              </a:rPr>
              <a:t>.</a:t>
            </a:r>
          </a:p>
          <a:p>
            <a:pPr marL="228600" lvl="1" indent="-228600" defTabSz="1066800"/>
            <a:endParaRPr lang="pt-BR" sz="1800" b="1" dirty="0">
              <a:solidFill>
                <a:srgbClr val="FFFF00"/>
              </a:solidFill>
              <a:effectLst>
                <a:outerShdw blurRad="38100" dist="38100" dir="2700000" algn="tl">
                  <a:srgbClr val="000000">
                    <a:alpha val="43137"/>
                  </a:srgbClr>
                </a:outerShdw>
              </a:effectLst>
            </a:endParaRPr>
          </a:p>
          <a:p>
            <a:pPr marL="228600" lvl="1" indent="-228600" defTabSz="1066800"/>
            <a:r>
              <a:rPr lang="pt-BR" sz="1800" b="1" dirty="0" smtClean="0">
                <a:solidFill>
                  <a:srgbClr val="FFFF00"/>
                </a:solidFill>
                <a:effectLst>
                  <a:outerShdw blurRad="38100" dist="38100" dir="2700000" algn="tl">
                    <a:srgbClr val="000000">
                      <a:alpha val="43137"/>
                    </a:srgbClr>
                  </a:outerShdw>
                </a:effectLst>
              </a:rPr>
              <a:t>• </a:t>
            </a:r>
            <a:r>
              <a:rPr lang="pt-BR" sz="1800" b="1" dirty="0">
                <a:solidFill>
                  <a:srgbClr val="FFFF00"/>
                </a:solidFill>
                <a:effectLst>
                  <a:outerShdw blurRad="38100" dist="38100" dir="2700000" algn="tl">
                    <a:srgbClr val="000000">
                      <a:alpha val="43137"/>
                    </a:srgbClr>
                  </a:outerShdw>
                </a:effectLst>
              </a:rPr>
              <a:t>Entender os vários tipos de comunicação não-verbal melhora tanto o envio quanto a recepção de mensagens</a:t>
            </a:r>
            <a:r>
              <a:rPr lang="pt-BR" sz="1800" b="1" dirty="0" smtClean="0">
                <a:solidFill>
                  <a:srgbClr val="FFFF00"/>
                </a:solidFill>
                <a:effectLst>
                  <a:outerShdw blurRad="38100" dist="38100" dir="2700000" algn="tl">
                    <a:srgbClr val="000000">
                      <a:alpha val="43137"/>
                    </a:srgbClr>
                  </a:outerShdw>
                </a:effectLst>
              </a:rPr>
              <a:t>.</a:t>
            </a:r>
          </a:p>
          <a:p>
            <a:pPr marL="228600" lvl="1" indent="-228600" defTabSz="1066800"/>
            <a:endParaRPr lang="pt-BR" sz="1800" b="1" dirty="0">
              <a:solidFill>
                <a:srgbClr val="FFFF00"/>
              </a:solidFill>
              <a:effectLst>
                <a:outerShdw blurRad="38100" dist="38100" dir="2700000" algn="tl">
                  <a:srgbClr val="000000">
                    <a:alpha val="43137"/>
                  </a:srgbClr>
                </a:outerShdw>
              </a:effectLst>
            </a:endParaRPr>
          </a:p>
          <a:p>
            <a:pPr marL="228600" lvl="1" indent="-228600" defTabSz="1066800"/>
            <a:r>
              <a:rPr lang="pt-BR" sz="1800" b="1" dirty="0" smtClean="0">
                <a:solidFill>
                  <a:srgbClr val="FFFF00"/>
                </a:solidFill>
                <a:effectLst>
                  <a:outerShdw blurRad="38100" dist="38100" dir="2700000" algn="tl">
                    <a:srgbClr val="000000">
                      <a:alpha val="43137"/>
                    </a:srgbClr>
                  </a:outerShdw>
                </a:effectLst>
              </a:rPr>
              <a:t>• </a:t>
            </a:r>
            <a:r>
              <a:rPr lang="pt-BR" sz="1800" b="1" dirty="0">
                <a:solidFill>
                  <a:srgbClr val="FFFF00"/>
                </a:solidFill>
                <a:effectLst>
                  <a:outerShdw blurRad="38100" dist="38100" dir="2700000" algn="tl">
                    <a:srgbClr val="000000">
                      <a:alpha val="43137"/>
                    </a:srgbClr>
                  </a:outerShdw>
                </a:effectLst>
              </a:rPr>
              <a:t>A Neurolinguística, que é a ciência que estuda a elaboração cerebral da linguagem, possui ferramentas específicas que podem ser aplicadas eficientemente em qualquer interação humana, portanto, em qualquer contexto.  Veremos como usá-las.</a:t>
            </a:r>
            <a:endParaRPr lang="en-US" sz="18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770559344"/>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COMUNICAÇÃO</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85</a:t>
            </a:fld>
            <a:endParaRPr lang="en-US" dirty="0"/>
          </a:p>
        </p:txBody>
      </p:sp>
      <p:sp>
        <p:nvSpPr>
          <p:cNvPr id="5" name="Forma livre 6"/>
          <p:cNvSpPr/>
          <p:nvPr/>
        </p:nvSpPr>
        <p:spPr>
          <a:xfrm>
            <a:off x="228600" y="1219200"/>
            <a:ext cx="8610600" cy="50292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1800" b="1" dirty="0">
                <a:solidFill>
                  <a:srgbClr val="FFFF00"/>
                </a:solidFill>
                <a:effectLst>
                  <a:outerShdw blurRad="38100" dist="38100" dir="2700000" algn="tl">
                    <a:srgbClr val="000000">
                      <a:alpha val="43137"/>
                    </a:srgbClr>
                  </a:outerShdw>
                </a:effectLst>
                <a:cs typeface="Arial" charset="0"/>
              </a:rPr>
              <a:t>Neuro = sistema nervoso, através do qual a experiência é recebida e processada.</a:t>
            </a:r>
          </a:p>
          <a:p>
            <a:pPr marL="228600" lvl="1" indent="-228600" defTabSz="1066800"/>
            <a:r>
              <a:rPr lang="pt-BR" sz="1800" b="1" dirty="0">
                <a:solidFill>
                  <a:srgbClr val="FFFF00"/>
                </a:solidFill>
                <a:effectLst>
                  <a:outerShdw blurRad="38100" dist="38100" dir="2700000" algn="tl">
                    <a:srgbClr val="000000">
                      <a:alpha val="43137"/>
                    </a:srgbClr>
                  </a:outerShdw>
                </a:effectLst>
                <a:cs typeface="Arial" charset="0"/>
              </a:rPr>
              <a:t>Linguística = Linguagens e sistemas de comunicação não-verbal, através dos quais as experiências são codificadas, ordenadas e recebem significado.</a:t>
            </a:r>
          </a:p>
          <a:p>
            <a:pPr marL="228600" lvl="1" indent="-228600" defTabSz="1066800"/>
            <a:endParaRPr lang="pt-BR" sz="1800" b="1" dirty="0">
              <a:solidFill>
                <a:srgbClr val="FFFF00"/>
              </a:solidFill>
              <a:effectLst>
                <a:outerShdw blurRad="38100" dist="38100" dir="2700000" algn="tl">
                  <a:srgbClr val="000000">
                    <a:alpha val="43137"/>
                  </a:srgbClr>
                </a:outerShdw>
              </a:effectLst>
              <a:cs typeface="Arial" charset="0"/>
            </a:endParaRPr>
          </a:p>
          <a:p>
            <a:pPr marL="228600" lvl="1" indent="-228600" defTabSz="1066800"/>
            <a:r>
              <a:rPr lang="pt-BR" sz="1800" b="1" dirty="0">
                <a:solidFill>
                  <a:srgbClr val="FFFF00"/>
                </a:solidFill>
                <a:effectLst>
                  <a:outerShdw blurRad="38100" dist="38100" dir="2700000" algn="tl">
                    <a:srgbClr val="000000">
                      <a:alpha val="43137"/>
                    </a:srgbClr>
                  </a:outerShdw>
                </a:effectLst>
                <a:cs typeface="Arial" charset="0"/>
              </a:rPr>
              <a:t>Para uma comunicação efetiva precisa estabelecer confiança e “rapport”.</a:t>
            </a:r>
          </a:p>
          <a:p>
            <a:pPr marL="228600" lvl="1" indent="-228600" defTabSz="1066800"/>
            <a:endParaRPr lang="pt-BR" sz="1800" b="1" dirty="0">
              <a:solidFill>
                <a:srgbClr val="FFFF00"/>
              </a:solidFill>
              <a:effectLst>
                <a:outerShdw blurRad="38100" dist="38100" dir="2700000" algn="tl">
                  <a:srgbClr val="000000">
                    <a:alpha val="43137"/>
                  </a:srgbClr>
                </a:outerShdw>
              </a:effectLst>
              <a:cs typeface="Arial" charset="0"/>
            </a:endParaRPr>
          </a:p>
          <a:p>
            <a:pPr marL="228600" lvl="1" indent="-228600" defTabSz="1066800"/>
            <a:r>
              <a:rPr lang="pt-BR" sz="1800" b="1" dirty="0">
                <a:solidFill>
                  <a:srgbClr val="FFFF00"/>
                </a:solidFill>
                <a:effectLst>
                  <a:outerShdw blurRad="38100" dist="38100" dir="2700000" algn="tl">
                    <a:srgbClr val="000000">
                      <a:alpha val="43137"/>
                    </a:srgbClr>
                  </a:outerShdw>
                </a:effectLst>
                <a:cs typeface="Arial" charset="0"/>
              </a:rPr>
              <a:t>“Rapport” é uma palavra francesa que significa harmonia, confiança, segurança e compreensão (com os outros ou consigo si mesmo). </a:t>
            </a:r>
          </a:p>
          <a:p>
            <a:pPr marL="228600" lvl="1" indent="-228600" defTabSz="1066800"/>
            <a:r>
              <a:rPr lang="pt-BR" sz="1800" b="1" dirty="0">
                <a:solidFill>
                  <a:srgbClr val="FFFF00"/>
                </a:solidFill>
                <a:effectLst>
                  <a:outerShdw blurRad="38100" dist="38100" dir="2700000" algn="tl">
                    <a:srgbClr val="000000">
                      <a:alpha val="43137"/>
                    </a:srgbClr>
                  </a:outerShdw>
                </a:effectLst>
                <a:cs typeface="Arial" charset="0"/>
              </a:rPr>
              <a:t>“Rapport” é a capacidade de entrar no mundo de alguém, fazê-lo sentir que você o entende e que vocês tem um forte laço em comum. É a capacidade de ir totalmente do seu mapa do mundo para o mapa do mundo dele. É a essência da comunicação bem-sucedida." </a:t>
            </a:r>
            <a:endParaRPr lang="en-US" sz="16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442390848"/>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COMUNICAÇÃO</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86</a:t>
            </a:fld>
            <a:endParaRPr lang="en-US" dirty="0"/>
          </a:p>
        </p:txBody>
      </p:sp>
      <p:sp>
        <p:nvSpPr>
          <p:cNvPr id="5" name="Forma livre 6"/>
          <p:cNvSpPr/>
          <p:nvPr/>
        </p:nvSpPr>
        <p:spPr>
          <a:xfrm>
            <a:off x="228600" y="1219200"/>
            <a:ext cx="8610600" cy="50292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b="1" dirty="0" smtClean="0">
                <a:solidFill>
                  <a:srgbClr val="FFFF00"/>
                </a:solidFill>
                <a:effectLst>
                  <a:outerShdw blurRad="38100" dist="38100" dir="2700000" algn="tl">
                    <a:srgbClr val="000000">
                      <a:alpha val="43137"/>
                    </a:srgbClr>
                  </a:outerShdw>
                </a:effectLst>
                <a:cs typeface="Arial" charset="0"/>
              </a:rPr>
              <a:t>Vejamos </a:t>
            </a:r>
            <a:r>
              <a:rPr lang="pt-BR" b="1" dirty="0">
                <a:solidFill>
                  <a:srgbClr val="FFFF00"/>
                </a:solidFill>
                <a:effectLst>
                  <a:outerShdw blurRad="38100" dist="38100" dir="2700000" algn="tl">
                    <a:srgbClr val="000000">
                      <a:alpha val="43137"/>
                    </a:srgbClr>
                  </a:outerShdw>
                </a:effectLst>
                <a:cs typeface="Arial" charset="0"/>
              </a:rPr>
              <a:t>algumas técnicas: </a:t>
            </a:r>
            <a:endParaRPr lang="pt-BR" b="1" dirty="0" smtClean="0">
              <a:solidFill>
                <a:srgbClr val="FFFF00"/>
              </a:solidFill>
              <a:effectLst>
                <a:outerShdw blurRad="38100" dist="38100" dir="2700000" algn="tl">
                  <a:srgbClr val="000000">
                    <a:alpha val="43137"/>
                  </a:srgbClr>
                </a:outerShdw>
              </a:effectLst>
              <a:cs typeface="Arial" charset="0"/>
            </a:endParaRPr>
          </a:p>
          <a:p>
            <a:pPr marL="228600" lvl="1" indent="-228600" defTabSz="1066800"/>
            <a:endParaRPr lang="pt-BR" b="1" dirty="0">
              <a:solidFill>
                <a:srgbClr val="FFFF00"/>
              </a:solidFill>
              <a:effectLst>
                <a:outerShdw blurRad="38100" dist="38100" dir="2700000" algn="tl">
                  <a:srgbClr val="000000">
                    <a:alpha val="43137"/>
                  </a:srgbClr>
                </a:outerShdw>
              </a:effectLst>
              <a:cs typeface="Arial" charset="0"/>
            </a:endParaRPr>
          </a:p>
          <a:p>
            <a:pPr marL="228600" lvl="1" indent="-228600" defTabSz="1066800"/>
            <a:r>
              <a:rPr lang="pt-BR" b="1" dirty="0">
                <a:solidFill>
                  <a:srgbClr val="FFFF00"/>
                </a:solidFill>
                <a:effectLst>
                  <a:outerShdw blurRad="38100" dist="38100" dir="2700000" algn="tl">
                    <a:srgbClr val="000000">
                      <a:alpha val="43137"/>
                    </a:srgbClr>
                  </a:outerShdw>
                </a:effectLst>
                <a:cs typeface="Arial" charset="0"/>
              </a:rPr>
              <a:t>A Arte do Acompanhamento – é a técnica que cria níveis poderosos de “rapport” instantâneo. Permite que você se comunique clara e eficientemente com os outros. O profundo nível de confiança gerado torna os outros mais receptivos à sua comunicação.</a:t>
            </a:r>
          </a:p>
          <a:p>
            <a:pPr marL="228600" lvl="1" indent="-228600" defTabSz="1066800"/>
            <a:endParaRPr lang="pt-BR" b="1" dirty="0">
              <a:solidFill>
                <a:srgbClr val="FFFF00"/>
              </a:solidFill>
              <a:effectLst>
                <a:outerShdw blurRad="38100" dist="38100" dir="2700000" algn="tl">
                  <a:srgbClr val="000000">
                    <a:alpha val="43137"/>
                  </a:srgbClr>
                </a:outerShdw>
              </a:effectLst>
              <a:cs typeface="Arial" charset="0"/>
            </a:endParaRPr>
          </a:p>
          <a:p>
            <a:pPr marL="228600" lvl="1" indent="-228600" defTabSz="1066800"/>
            <a:r>
              <a:rPr lang="pt-BR" b="1" dirty="0">
                <a:solidFill>
                  <a:srgbClr val="FFFF00"/>
                </a:solidFill>
                <a:effectLst>
                  <a:outerShdw blurRad="38100" dist="38100" dir="2700000" algn="tl">
                    <a:srgbClr val="000000">
                      <a:alpha val="43137"/>
                    </a:srgbClr>
                  </a:outerShdw>
                </a:effectLst>
                <a:cs typeface="Arial" charset="0"/>
              </a:rPr>
              <a:t>O que você pode acompanhar?</a:t>
            </a:r>
            <a:endParaRPr lang="en-US" sz="20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851567854"/>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rma livre 6"/>
          <p:cNvSpPr/>
          <p:nvPr/>
        </p:nvSpPr>
        <p:spPr>
          <a:xfrm>
            <a:off x="228600" y="1219200"/>
            <a:ext cx="8610600" cy="50292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1800" b="1" dirty="0" smtClean="0">
                <a:solidFill>
                  <a:srgbClr val="FFFF00"/>
                </a:solidFill>
                <a:effectLst>
                  <a:outerShdw blurRad="38100" dist="38100" dir="2700000" algn="tl">
                    <a:srgbClr val="000000">
                      <a:alpha val="43137"/>
                    </a:srgbClr>
                  </a:outerShdw>
                </a:effectLst>
                <a:cs typeface="Arial" charset="0"/>
              </a:rPr>
              <a:t>Você </a:t>
            </a:r>
            <a:r>
              <a:rPr lang="pt-BR" sz="1800" b="1" dirty="0">
                <a:solidFill>
                  <a:srgbClr val="FFFF00"/>
                </a:solidFill>
                <a:effectLst>
                  <a:outerShdw blurRad="38100" dist="38100" dir="2700000" algn="tl">
                    <a:srgbClr val="000000">
                      <a:alpha val="43137"/>
                    </a:srgbClr>
                  </a:outerShdw>
                </a:effectLst>
                <a:cs typeface="Arial" charset="0"/>
              </a:rPr>
              <a:t>pode acompanhar:</a:t>
            </a:r>
          </a:p>
          <a:p>
            <a:pPr marL="228600" lvl="1" indent="-228600" defTabSz="1066800"/>
            <a:endParaRPr lang="pt-BR" sz="1800" b="1" dirty="0">
              <a:solidFill>
                <a:srgbClr val="FFFF00"/>
              </a:solidFill>
              <a:effectLst>
                <a:outerShdw blurRad="38100" dist="38100" dir="2700000" algn="tl">
                  <a:srgbClr val="000000">
                    <a:alpha val="43137"/>
                  </a:srgbClr>
                </a:outerShdw>
              </a:effectLst>
              <a:cs typeface="Arial" charset="0"/>
            </a:endParaRPr>
          </a:p>
          <a:p>
            <a:pPr marL="285750" lvl="1" indent="-285750" defTabSz="1066800">
              <a:buFont typeface="Arial" pitchFamily="34" charset="0"/>
              <a:buChar char="•"/>
            </a:pPr>
            <a:r>
              <a:rPr lang="pt-BR" sz="1800" b="1" dirty="0">
                <a:solidFill>
                  <a:srgbClr val="FFFF00"/>
                </a:solidFill>
                <a:effectLst>
                  <a:outerShdw blurRad="38100" dist="38100" dir="2700000" algn="tl">
                    <a:srgbClr val="000000">
                      <a:alpha val="43137"/>
                    </a:srgbClr>
                  </a:outerShdw>
                </a:effectLst>
                <a:cs typeface="Arial" charset="0"/>
              </a:rPr>
              <a:t>Um aperto de mão;</a:t>
            </a:r>
          </a:p>
          <a:p>
            <a:pPr marL="285750" lvl="1" indent="-285750" defTabSz="1066800">
              <a:buFont typeface="Arial" pitchFamily="34" charset="0"/>
              <a:buChar char="•"/>
            </a:pPr>
            <a:r>
              <a:rPr lang="pt-BR" sz="1800" b="1" dirty="0" smtClean="0">
                <a:solidFill>
                  <a:srgbClr val="FFFF00"/>
                </a:solidFill>
                <a:effectLst>
                  <a:outerShdw blurRad="38100" dist="38100" dir="2700000" algn="tl">
                    <a:srgbClr val="000000">
                      <a:alpha val="43137"/>
                    </a:srgbClr>
                  </a:outerShdw>
                </a:effectLst>
                <a:cs typeface="Arial" charset="0"/>
              </a:rPr>
              <a:t>Postura </a:t>
            </a:r>
            <a:r>
              <a:rPr lang="pt-BR" sz="1800" b="1" dirty="0">
                <a:solidFill>
                  <a:srgbClr val="FFFF00"/>
                </a:solidFill>
                <a:effectLst>
                  <a:outerShdw blurRad="38100" dist="38100" dir="2700000" algn="tl">
                    <a:srgbClr val="000000">
                      <a:alpha val="43137"/>
                    </a:srgbClr>
                  </a:outerShdw>
                </a:effectLst>
                <a:cs typeface="Arial" charset="0"/>
              </a:rPr>
              <a:t>corporal como um todo;</a:t>
            </a:r>
          </a:p>
          <a:p>
            <a:pPr marL="285750" lvl="1" indent="-285750" defTabSz="1066800">
              <a:buFont typeface="Arial" pitchFamily="34" charset="0"/>
              <a:buChar char="•"/>
            </a:pPr>
            <a:r>
              <a:rPr lang="pt-BR" sz="1800" b="1" dirty="0" smtClean="0">
                <a:solidFill>
                  <a:srgbClr val="FFFF00"/>
                </a:solidFill>
                <a:effectLst>
                  <a:outerShdw blurRad="38100" dist="38100" dir="2700000" algn="tl">
                    <a:srgbClr val="000000">
                      <a:alpha val="43137"/>
                    </a:srgbClr>
                  </a:outerShdw>
                </a:effectLst>
                <a:cs typeface="Arial" charset="0"/>
              </a:rPr>
              <a:t>Parte </a:t>
            </a:r>
            <a:r>
              <a:rPr lang="pt-BR" sz="1800" b="1" dirty="0">
                <a:solidFill>
                  <a:srgbClr val="FFFF00"/>
                </a:solidFill>
                <a:effectLst>
                  <a:outerShdw blurRad="38100" dist="38100" dir="2700000" algn="tl">
                    <a:srgbClr val="000000">
                      <a:alpha val="43137"/>
                    </a:srgbClr>
                  </a:outerShdw>
                </a:effectLst>
                <a:cs typeface="Arial" charset="0"/>
              </a:rPr>
              <a:t>inferior ou superior do corpo;</a:t>
            </a:r>
          </a:p>
          <a:p>
            <a:pPr marL="285750" lvl="1" indent="-285750" defTabSz="1066800">
              <a:buFont typeface="Arial" pitchFamily="34" charset="0"/>
              <a:buChar char="•"/>
            </a:pPr>
            <a:r>
              <a:rPr lang="pt-BR" sz="1800" b="1" dirty="0" smtClean="0">
                <a:solidFill>
                  <a:srgbClr val="FFFF00"/>
                </a:solidFill>
                <a:effectLst>
                  <a:outerShdw blurRad="38100" dist="38100" dir="2700000" algn="tl">
                    <a:srgbClr val="000000">
                      <a:alpha val="43137"/>
                    </a:srgbClr>
                  </a:outerShdw>
                </a:effectLst>
                <a:cs typeface="Arial" charset="0"/>
              </a:rPr>
              <a:t>Qualquer </a:t>
            </a:r>
            <a:r>
              <a:rPr lang="pt-BR" sz="1800" b="1" dirty="0">
                <a:solidFill>
                  <a:srgbClr val="FFFF00"/>
                </a:solidFill>
                <a:effectLst>
                  <a:outerShdw blurRad="38100" dist="38100" dir="2700000" algn="tl">
                    <a:srgbClr val="000000">
                      <a:alpha val="43137"/>
                    </a:srgbClr>
                  </a:outerShdw>
                </a:effectLst>
                <a:cs typeface="Arial" charset="0"/>
              </a:rPr>
              <a:t>comportamento observável ou verificável;</a:t>
            </a:r>
          </a:p>
          <a:p>
            <a:pPr marL="285750" lvl="1" indent="-285750" defTabSz="1066800">
              <a:buFont typeface="Arial" pitchFamily="34" charset="0"/>
              <a:buChar char="•"/>
            </a:pPr>
            <a:r>
              <a:rPr lang="pt-BR" sz="1800" b="1" dirty="0" smtClean="0">
                <a:solidFill>
                  <a:srgbClr val="FFFF00"/>
                </a:solidFill>
                <a:effectLst>
                  <a:outerShdw blurRad="38100" dist="38100" dir="2700000" algn="tl">
                    <a:srgbClr val="000000">
                      <a:alpha val="43137"/>
                    </a:srgbClr>
                  </a:outerShdw>
                </a:effectLst>
                <a:cs typeface="Arial" charset="0"/>
              </a:rPr>
              <a:t>Velocidade </a:t>
            </a:r>
            <a:r>
              <a:rPr lang="pt-BR" sz="1800" b="1" dirty="0">
                <a:solidFill>
                  <a:srgbClr val="FFFF00"/>
                </a:solidFill>
                <a:effectLst>
                  <a:outerShdw blurRad="38100" dist="38100" dir="2700000" algn="tl">
                    <a:srgbClr val="000000">
                      <a:alpha val="43137"/>
                    </a:srgbClr>
                  </a:outerShdw>
                </a:effectLst>
                <a:cs typeface="Arial" charset="0"/>
              </a:rPr>
              <a:t>dos movimentos;</a:t>
            </a:r>
          </a:p>
          <a:p>
            <a:pPr marL="285750" lvl="1" indent="-285750" defTabSz="1066800">
              <a:buFont typeface="Arial" pitchFamily="34" charset="0"/>
              <a:buChar char="•"/>
            </a:pPr>
            <a:r>
              <a:rPr lang="pt-BR" sz="1800" b="1" dirty="0" smtClean="0">
                <a:solidFill>
                  <a:srgbClr val="FFFF00"/>
                </a:solidFill>
                <a:effectLst>
                  <a:outerShdw blurRad="38100" dist="38100" dir="2700000" algn="tl">
                    <a:srgbClr val="000000">
                      <a:alpha val="43137"/>
                    </a:srgbClr>
                  </a:outerShdw>
                </a:effectLst>
                <a:cs typeface="Arial" charset="0"/>
              </a:rPr>
              <a:t>Expressões </a:t>
            </a:r>
            <a:r>
              <a:rPr lang="pt-BR" sz="1800" b="1" dirty="0">
                <a:solidFill>
                  <a:srgbClr val="FFFF00"/>
                </a:solidFill>
                <a:effectLst>
                  <a:outerShdw blurRad="38100" dist="38100" dir="2700000" algn="tl">
                    <a:srgbClr val="000000">
                      <a:alpha val="43137"/>
                    </a:srgbClr>
                  </a:outerShdw>
                </a:effectLst>
                <a:cs typeface="Arial" charset="0"/>
              </a:rPr>
              <a:t>faciais;</a:t>
            </a:r>
          </a:p>
          <a:p>
            <a:pPr marL="285750" lvl="1" indent="-285750" defTabSz="1066800">
              <a:buFont typeface="Arial" pitchFamily="34" charset="0"/>
              <a:buChar char="•"/>
            </a:pPr>
            <a:r>
              <a:rPr lang="pt-BR" sz="1800" b="1" dirty="0" smtClean="0">
                <a:solidFill>
                  <a:srgbClr val="FFFF00"/>
                </a:solidFill>
                <a:effectLst>
                  <a:outerShdw blurRad="38100" dist="38100" dir="2700000" algn="tl">
                    <a:srgbClr val="000000">
                      <a:alpha val="43137"/>
                    </a:srgbClr>
                  </a:outerShdw>
                </a:effectLst>
                <a:cs typeface="Arial" charset="0"/>
              </a:rPr>
              <a:t>Opiniões </a:t>
            </a:r>
            <a:r>
              <a:rPr lang="pt-BR" sz="1800" b="1" dirty="0">
                <a:solidFill>
                  <a:srgbClr val="FFFF00"/>
                </a:solidFill>
                <a:effectLst>
                  <a:outerShdw blurRad="38100" dist="38100" dir="2700000" algn="tl">
                    <a:srgbClr val="000000">
                      <a:alpha val="43137"/>
                    </a:srgbClr>
                  </a:outerShdw>
                </a:effectLst>
                <a:cs typeface="Arial" charset="0"/>
              </a:rPr>
              <a:t>e crenças (princípio dos 101%)</a:t>
            </a:r>
          </a:p>
          <a:p>
            <a:pPr marL="285750" lvl="1" indent="-285750" defTabSz="1066800">
              <a:buFont typeface="Arial" pitchFamily="34" charset="0"/>
              <a:buChar char="•"/>
            </a:pPr>
            <a:r>
              <a:rPr lang="pt-BR" sz="1800" b="1" dirty="0" smtClean="0">
                <a:solidFill>
                  <a:srgbClr val="FFFF00"/>
                </a:solidFill>
                <a:effectLst>
                  <a:outerShdw blurRad="38100" dist="38100" dir="2700000" algn="tl">
                    <a:srgbClr val="000000">
                      <a:alpha val="43137"/>
                    </a:srgbClr>
                  </a:outerShdw>
                </a:effectLst>
                <a:cs typeface="Arial" charset="0"/>
              </a:rPr>
              <a:t>Exercício </a:t>
            </a:r>
            <a:r>
              <a:rPr lang="pt-BR" sz="1800" b="1" dirty="0">
                <a:solidFill>
                  <a:srgbClr val="FFFF00"/>
                </a:solidFill>
                <a:effectLst>
                  <a:outerShdw blurRad="38100" dist="38100" dir="2700000" algn="tl">
                    <a:srgbClr val="000000">
                      <a:alpha val="43137"/>
                    </a:srgbClr>
                  </a:outerShdw>
                </a:effectLst>
                <a:cs typeface="Arial" charset="0"/>
              </a:rPr>
              <a:t>prático para estabelecer “rapport”</a:t>
            </a:r>
          </a:p>
          <a:p>
            <a:pPr marL="285750" lvl="1" indent="-285750" defTabSz="1066800">
              <a:buFont typeface="Arial" pitchFamily="34" charset="0"/>
              <a:buChar char="•"/>
            </a:pPr>
            <a:endParaRPr lang="pt-BR" sz="1800" b="1" dirty="0" smtClean="0">
              <a:solidFill>
                <a:srgbClr val="FFFF00"/>
              </a:solidFill>
              <a:effectLst>
                <a:outerShdw blurRad="38100" dist="38100" dir="2700000" algn="tl">
                  <a:srgbClr val="000000">
                    <a:alpha val="43137"/>
                  </a:srgbClr>
                </a:outerShdw>
              </a:effectLst>
              <a:cs typeface="Arial" charset="0"/>
            </a:endParaRPr>
          </a:p>
        </p:txBody>
      </p:sp>
      <p:sp>
        <p:nvSpPr>
          <p:cNvPr id="2" name="Title 1"/>
          <p:cNvSpPr>
            <a:spLocks noGrp="1"/>
          </p:cNvSpPr>
          <p:nvPr>
            <p:ph type="title"/>
          </p:nvPr>
        </p:nvSpPr>
        <p:spPr/>
        <p:txBody>
          <a:bodyPr/>
          <a:lstStyle/>
          <a:p>
            <a:r>
              <a:rPr lang="pt-BR" dirty="0" smtClean="0"/>
              <a:t>COMUNICAÇÃO</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87</a:t>
            </a:fld>
            <a:endParaRPr lang="en-US" dirty="0"/>
          </a:p>
        </p:txBody>
      </p:sp>
    </p:spTree>
    <p:extLst>
      <p:ext uri="{BB962C8B-B14F-4D97-AF65-F5344CB8AC3E}">
        <p14:creationId xmlns:p14="http://schemas.microsoft.com/office/powerpoint/2010/main" xmlns="" val="1707582833"/>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COMUNICAÇÃO</a:t>
            </a:r>
            <a:endParaRPr lang="en-US" dirty="0"/>
          </a:p>
        </p:txBody>
      </p:sp>
      <p:sp>
        <p:nvSpPr>
          <p:cNvPr id="3" name="Content Placeholder 2"/>
          <p:cNvSpPr>
            <a:spLocks noGrp="1"/>
          </p:cNvSpPr>
          <p:nvPr>
            <p:ph sz="quarter" idx="1"/>
          </p:nvPr>
        </p:nvSpPr>
        <p:spPr/>
        <p:txBody>
          <a:bodyPr/>
          <a:lstStyle/>
          <a:p>
            <a:r>
              <a:rPr lang="pt-BR" dirty="0" smtClean="0"/>
              <a:t>Filme “Alladin”</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88</a:t>
            </a:fld>
            <a:endParaRPr lang="en-US" dirty="0"/>
          </a:p>
        </p:txBody>
      </p:sp>
    </p:spTree>
    <p:extLst>
      <p:ext uri="{BB962C8B-B14F-4D97-AF65-F5344CB8AC3E}">
        <p14:creationId xmlns:p14="http://schemas.microsoft.com/office/powerpoint/2010/main" xmlns="" val="4092196899"/>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GESTÃO DE CONFLITOS</a:t>
            </a:r>
            <a:endParaRPr lang="en-US" dirty="0"/>
          </a:p>
        </p:txBody>
      </p:sp>
      <p:sp>
        <p:nvSpPr>
          <p:cNvPr id="3" name="Content Placeholder 2"/>
          <p:cNvSpPr>
            <a:spLocks noGrp="1"/>
          </p:cNvSpPr>
          <p:nvPr>
            <p:ph sz="quarter" idx="1"/>
          </p:nvPr>
        </p:nvSpPr>
        <p:spPr/>
        <p:txBody>
          <a:bodyPr/>
          <a:lstStyle/>
          <a:p>
            <a:pPr marL="0" indent="0" algn="ctr">
              <a:buNone/>
            </a:pPr>
            <a:r>
              <a:rPr lang="pt-BR" dirty="0" smtClean="0"/>
              <a:t>HABILIDADES INTERPESSOAIS</a:t>
            </a:r>
          </a:p>
          <a:p>
            <a:pPr marL="0" indent="0" algn="ctr">
              <a:buNone/>
            </a:pPr>
            <a:r>
              <a:rPr lang="pt-BR" sz="2000" dirty="0" smtClean="0"/>
              <a:t>GERENCIAMENTO DE CONFLITOS</a:t>
            </a:r>
            <a:endParaRPr lang="en-US" sz="2000"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89</a:t>
            </a:fld>
            <a:endParaRPr lang="en-US" dirty="0"/>
          </a:p>
        </p:txBody>
      </p:sp>
      <p:pic>
        <p:nvPicPr>
          <p:cNvPr id="5" name="Imagem 8" descr="conflict.png"/>
          <p:cNvPicPr>
            <a:picLocks noChangeAspect="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1219200" y="2524125"/>
            <a:ext cx="6286500" cy="4714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49962997"/>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GESTÃO DE PESSOAS</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9</a:t>
            </a:fld>
            <a:endParaRPr lang="en-US" dirty="0"/>
          </a:p>
        </p:txBody>
      </p:sp>
      <p:sp>
        <p:nvSpPr>
          <p:cNvPr id="5" name="Forma livre 6"/>
          <p:cNvSpPr/>
          <p:nvPr/>
        </p:nvSpPr>
        <p:spPr>
          <a:xfrm>
            <a:off x="457200" y="1371600"/>
            <a:ext cx="8229600" cy="47244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b="1" dirty="0" smtClean="0">
                <a:solidFill>
                  <a:srgbClr val="FFFF00"/>
                </a:solidFill>
                <a:effectLst>
                  <a:outerShdw blurRad="38100" dist="38100" dir="2700000" algn="tl">
                    <a:srgbClr val="000000">
                      <a:alpha val="43137"/>
                    </a:srgbClr>
                  </a:outerShdw>
                </a:effectLst>
                <a:cs typeface="Arial" charset="0"/>
              </a:rPr>
              <a:t>O grande desafio das organizações é desenhar um novo modelo que:</a:t>
            </a:r>
            <a:endParaRPr lang="en-US" b="1" dirty="0" smtClean="0">
              <a:solidFill>
                <a:srgbClr val="FFFF00"/>
              </a:solidFill>
              <a:effectLst>
                <a:outerShdw blurRad="38100" dist="38100" dir="2700000" algn="tl">
                  <a:srgbClr val="000000">
                    <a:alpha val="43137"/>
                  </a:srgbClr>
                </a:outerShdw>
              </a:effectLst>
              <a:cs typeface="Arial" charset="0"/>
            </a:endParaRPr>
          </a:p>
          <a:p>
            <a:pPr marL="342900" indent="-342900">
              <a:buFont typeface="Arial" pitchFamily="34" charset="0"/>
              <a:buChar char="•"/>
            </a:pPr>
            <a:r>
              <a:rPr lang="pt-BR" b="1" dirty="0" smtClean="0">
                <a:solidFill>
                  <a:srgbClr val="FFFF00"/>
                </a:solidFill>
                <a:effectLst>
                  <a:outerShdw blurRad="38100" dist="38100" dir="2700000" algn="tl">
                    <a:srgbClr val="000000">
                      <a:alpha val="43137"/>
                    </a:srgbClr>
                  </a:outerShdw>
                </a:effectLst>
              </a:rPr>
              <a:t>Esteja alinhado aos objetivos estratégicos da organização</a:t>
            </a:r>
            <a:endParaRPr lang="en-US" b="1" dirty="0" smtClean="0">
              <a:solidFill>
                <a:srgbClr val="FFFF00"/>
              </a:solidFill>
              <a:effectLst>
                <a:outerShdw blurRad="38100" dist="38100" dir="2700000" algn="tl">
                  <a:srgbClr val="000000">
                    <a:alpha val="43137"/>
                  </a:srgbClr>
                </a:outerShdw>
              </a:effectLst>
            </a:endParaRPr>
          </a:p>
          <a:p>
            <a:pPr marL="342900" indent="-342900">
              <a:buFont typeface="Arial" pitchFamily="34" charset="0"/>
              <a:buChar char="•"/>
            </a:pPr>
            <a:r>
              <a:rPr lang="pt-BR" b="1" dirty="0" smtClean="0">
                <a:solidFill>
                  <a:srgbClr val="FFFF00"/>
                </a:solidFill>
                <a:effectLst>
                  <a:outerShdw blurRad="38100" dist="38100" dir="2700000" algn="tl">
                    <a:srgbClr val="000000">
                      <a:alpha val="43137"/>
                    </a:srgbClr>
                  </a:outerShdw>
                </a:effectLst>
              </a:rPr>
              <a:t>Crie sinergia entre os diversos sistemas de RH</a:t>
            </a:r>
            <a:endParaRPr lang="en-US" b="1" dirty="0" smtClean="0">
              <a:solidFill>
                <a:srgbClr val="FFFF00"/>
              </a:solidFill>
              <a:effectLst>
                <a:outerShdw blurRad="38100" dist="38100" dir="2700000" algn="tl">
                  <a:srgbClr val="000000">
                    <a:alpha val="43137"/>
                  </a:srgbClr>
                </a:outerShdw>
              </a:effectLst>
            </a:endParaRPr>
          </a:p>
          <a:p>
            <a:pPr marL="342900" indent="-342900">
              <a:buFont typeface="Arial" pitchFamily="34" charset="0"/>
              <a:buChar char="•"/>
            </a:pPr>
            <a:r>
              <a:rPr lang="pt-BR" b="1" dirty="0" smtClean="0">
                <a:solidFill>
                  <a:srgbClr val="FFFF00"/>
                </a:solidFill>
                <a:effectLst>
                  <a:outerShdw blurRad="38100" dist="38100" dir="2700000" algn="tl">
                    <a:srgbClr val="000000">
                      <a:alpha val="43137"/>
                    </a:srgbClr>
                  </a:outerShdw>
                </a:effectLst>
              </a:rPr>
              <a:t>Crie condições para que as pessoas tenham atendidas suas expectativas de d</a:t>
            </a:r>
            <a:r>
              <a:rPr lang="en-US" b="1" dirty="0" err="1" smtClean="0">
                <a:solidFill>
                  <a:srgbClr val="FFFF00"/>
                </a:solidFill>
                <a:effectLst>
                  <a:outerShdw blurRad="38100" dist="38100" dir="2700000" algn="tl">
                    <a:srgbClr val="000000">
                      <a:alpha val="43137"/>
                    </a:srgbClr>
                  </a:outerShdw>
                </a:effectLst>
              </a:rPr>
              <a:t>esenvolvimento</a:t>
            </a:r>
            <a:r>
              <a:rPr lang="en-US" b="1" dirty="0" smtClean="0">
                <a:solidFill>
                  <a:srgbClr val="FFFF00"/>
                </a:solidFill>
                <a:effectLst>
                  <a:outerShdw blurRad="38100" dist="38100" dir="2700000" algn="tl">
                    <a:srgbClr val="000000">
                      <a:alpha val="43137"/>
                    </a:srgbClr>
                  </a:outerShdw>
                </a:effectLst>
              </a:rPr>
              <a:t>, </a:t>
            </a:r>
            <a:r>
              <a:rPr lang="en-US" b="1" dirty="0" err="1" smtClean="0">
                <a:solidFill>
                  <a:srgbClr val="FFFF00"/>
                </a:solidFill>
                <a:effectLst>
                  <a:outerShdw blurRad="38100" dist="38100" dir="2700000" algn="tl">
                    <a:srgbClr val="000000">
                      <a:alpha val="43137"/>
                    </a:srgbClr>
                  </a:outerShdw>
                </a:effectLst>
              </a:rPr>
              <a:t>realização</a:t>
            </a:r>
            <a:r>
              <a:rPr lang="en-US" b="1" dirty="0" smtClean="0">
                <a:solidFill>
                  <a:srgbClr val="FFFF00"/>
                </a:solidFill>
                <a:effectLst>
                  <a:outerShdw blurRad="38100" dist="38100" dir="2700000" algn="tl">
                    <a:srgbClr val="000000">
                      <a:alpha val="43137"/>
                    </a:srgbClr>
                  </a:outerShdw>
                </a:effectLst>
              </a:rPr>
              <a:t> e </a:t>
            </a:r>
            <a:r>
              <a:rPr lang="en-US" b="1" dirty="0" err="1" smtClean="0">
                <a:solidFill>
                  <a:srgbClr val="FFFF00"/>
                </a:solidFill>
                <a:effectLst>
                  <a:outerShdw blurRad="38100" dist="38100" dir="2700000" algn="tl">
                    <a:srgbClr val="000000">
                      <a:alpha val="43137"/>
                    </a:srgbClr>
                  </a:outerShdw>
                </a:effectLst>
              </a:rPr>
              <a:t>reconhecimento</a:t>
            </a:r>
            <a:r>
              <a:rPr lang="en-US" b="1" dirty="0" smtClean="0">
                <a:solidFill>
                  <a:srgbClr val="FFFF00"/>
                </a:solidFill>
                <a:effectLst>
                  <a:outerShdw blurRad="38100" dist="38100" dir="2700000" algn="tl">
                    <a:srgbClr val="000000">
                      <a:alpha val="43137"/>
                    </a:srgbClr>
                  </a:outerShdw>
                </a:effectLst>
              </a:rPr>
              <a:t>.</a:t>
            </a:r>
          </a:p>
          <a:p>
            <a:pPr marL="342900" indent="-342900">
              <a:buFont typeface="Arial" pitchFamily="34" charset="0"/>
              <a:buChar char="•"/>
            </a:pPr>
            <a:r>
              <a:rPr lang="pt-BR" b="1" dirty="0" smtClean="0">
                <a:solidFill>
                  <a:srgbClr val="FFFF00"/>
                </a:solidFill>
                <a:effectLst>
                  <a:outerShdw blurRad="38100" dist="38100" dir="2700000" algn="tl">
                    <a:srgbClr val="000000">
                      <a:alpha val="43137"/>
                    </a:srgbClr>
                  </a:outerShdw>
                </a:effectLst>
              </a:rPr>
              <a:t>Seja transparente (pessoas mais conscientes)</a:t>
            </a:r>
            <a:endParaRPr lang="en-US" b="1" dirty="0" smtClean="0">
              <a:solidFill>
                <a:srgbClr val="FFFF00"/>
              </a:solidFill>
              <a:effectLst>
                <a:outerShdw blurRad="38100" dist="38100" dir="2700000" algn="tl">
                  <a:srgbClr val="000000">
                    <a:alpha val="43137"/>
                  </a:srgbClr>
                </a:outerShdw>
              </a:effectLst>
            </a:endParaRPr>
          </a:p>
          <a:p>
            <a:pPr marL="342900" indent="-342900">
              <a:buFont typeface="Arial" pitchFamily="34" charset="0"/>
              <a:buChar char="•"/>
            </a:pPr>
            <a:r>
              <a:rPr lang="pt-BR" b="1" dirty="0" smtClean="0">
                <a:solidFill>
                  <a:srgbClr val="FFFF00"/>
                </a:solidFill>
                <a:effectLst>
                  <a:outerShdw blurRad="38100" dist="38100" dir="2700000" algn="tl">
                    <a:srgbClr val="000000">
                      <a:alpha val="43137"/>
                    </a:srgbClr>
                  </a:outerShdw>
                </a:effectLst>
              </a:rPr>
              <a:t>Respeite os valores da organização</a:t>
            </a:r>
            <a:endParaRPr lang="en-US" b="1" dirty="0" smtClean="0">
              <a:solidFill>
                <a:srgbClr val="FFFF00"/>
              </a:solidFill>
              <a:effectLst>
                <a:outerShdw blurRad="38100" dist="38100" dir="2700000" algn="tl">
                  <a:srgbClr val="000000">
                    <a:alpha val="43137"/>
                  </a:srgbClr>
                </a:outerShdw>
              </a:effectLst>
            </a:endParaRPr>
          </a:p>
          <a:p>
            <a:pPr marL="342900" indent="-342900">
              <a:buFont typeface="Arial" pitchFamily="34" charset="0"/>
              <a:buChar char="•"/>
            </a:pPr>
            <a:r>
              <a:rPr lang="pt-BR" b="1" dirty="0" smtClean="0">
                <a:solidFill>
                  <a:srgbClr val="FFFF00"/>
                </a:solidFill>
                <a:effectLst>
                  <a:outerShdw blurRad="38100" dist="38100" dir="2700000" algn="tl">
                    <a:srgbClr val="000000">
                      <a:alpha val="43137"/>
                    </a:srgbClr>
                  </a:outerShdw>
                </a:effectLst>
              </a:rPr>
              <a:t>Crie valores de longo prazo</a:t>
            </a:r>
            <a:endParaRPr lang="en-US" b="1" dirty="0" smtClean="0">
              <a:solidFill>
                <a:srgbClr val="FFFF00"/>
              </a:solidFill>
              <a:effectLst>
                <a:outerShdw blurRad="38100" dist="38100" dir="2700000" algn="tl">
                  <a:srgbClr val="000000">
                    <a:alpha val="43137"/>
                  </a:srgbClr>
                </a:outerShdw>
              </a:effectLst>
            </a:endParaRPr>
          </a:p>
          <a:p>
            <a:pPr marL="342900" indent="-342900">
              <a:buFont typeface="Arial" pitchFamily="34" charset="0"/>
              <a:buChar char="•"/>
            </a:pPr>
            <a:r>
              <a:rPr lang="pt-BR" b="1" dirty="0" smtClean="0">
                <a:solidFill>
                  <a:srgbClr val="FFFF00"/>
                </a:solidFill>
                <a:effectLst>
                  <a:outerShdw blurRad="38100" dist="38100" dir="2700000" algn="tl">
                    <a:srgbClr val="000000">
                      <a:alpha val="43137"/>
                    </a:srgbClr>
                  </a:outerShdw>
                </a:effectLst>
              </a:rPr>
              <a:t>Possibilite a mensuração dos resultados</a:t>
            </a:r>
            <a:endParaRPr lang="en-US"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609790008"/>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CONFLITOS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90</a:t>
            </a:fld>
            <a:endParaRPr lang="en-US" dirty="0"/>
          </a:p>
        </p:txBody>
      </p:sp>
      <p:sp>
        <p:nvSpPr>
          <p:cNvPr id="5" name="Forma livre 6"/>
          <p:cNvSpPr/>
          <p:nvPr/>
        </p:nvSpPr>
        <p:spPr>
          <a:xfrm>
            <a:off x="228600" y="1447800"/>
            <a:ext cx="8686800" cy="12192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algn="ctr" defTabSz="1066800"/>
            <a:r>
              <a:rPr lang="pt-BR" sz="2000" b="1" dirty="0">
                <a:solidFill>
                  <a:srgbClr val="FFFF00"/>
                </a:solidFill>
                <a:effectLst>
                  <a:outerShdw blurRad="38100" dist="38100" dir="2700000" algn="tl">
                    <a:srgbClr val="000000">
                      <a:alpha val="43137"/>
                    </a:srgbClr>
                  </a:outerShdw>
                </a:effectLst>
                <a:cs typeface="Arial" charset="0"/>
              </a:rPr>
              <a:t>“Conflitos são discordâncias interpessoais a respeito de problemas ou diferenças de caráter marcadamente pessoal e emocional, colocam em confronto indivíduos ou grupos</a:t>
            </a:r>
            <a:r>
              <a:rPr lang="pt-BR" sz="2000" b="1" dirty="0" smtClean="0">
                <a:solidFill>
                  <a:srgbClr val="FFFF00"/>
                </a:solidFill>
                <a:effectLst>
                  <a:outerShdw blurRad="38100" dist="38100" dir="2700000" algn="tl">
                    <a:srgbClr val="000000">
                      <a:alpha val="43137"/>
                    </a:srgbClr>
                  </a:outerShdw>
                </a:effectLst>
                <a:cs typeface="Arial" charset="0"/>
              </a:rPr>
              <a:t>”</a:t>
            </a:r>
            <a:endParaRPr lang="en-US" sz="1800" b="1" i="1" dirty="0">
              <a:solidFill>
                <a:srgbClr val="FFFF00"/>
              </a:solidFill>
              <a:effectLst>
                <a:outerShdw blurRad="38100" dist="38100" dir="2700000" algn="tl">
                  <a:srgbClr val="000000">
                    <a:alpha val="43137"/>
                  </a:srgbClr>
                </a:outerShdw>
              </a:effectLst>
            </a:endParaRPr>
          </a:p>
        </p:txBody>
      </p:sp>
      <p:sp>
        <p:nvSpPr>
          <p:cNvPr id="6" name="Forma livre 6"/>
          <p:cNvSpPr/>
          <p:nvPr/>
        </p:nvSpPr>
        <p:spPr>
          <a:xfrm>
            <a:off x="304800" y="2819400"/>
            <a:ext cx="8534400" cy="3276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sz="2000" b="1" dirty="0">
                <a:solidFill>
                  <a:srgbClr val="FFFF00"/>
                </a:solidFill>
                <a:effectLst>
                  <a:outerShdw blurRad="38100" dist="38100" dir="2700000" algn="tl">
                    <a:srgbClr val="000000">
                      <a:alpha val="43137"/>
                    </a:srgbClr>
                  </a:outerShdw>
                </a:effectLst>
                <a:cs typeface="Arial" charset="0"/>
              </a:rPr>
              <a:t>“Conflitos são valiosos quando eles são gerenciados rápido e efetivamente”</a:t>
            </a:r>
          </a:p>
          <a:p>
            <a:pPr marL="228600" lvl="1" indent="-228600" defTabSz="1066800"/>
            <a:endParaRPr lang="pt-BR" sz="2000" b="1" dirty="0">
              <a:solidFill>
                <a:srgbClr val="FFFF00"/>
              </a:solidFill>
              <a:effectLst>
                <a:outerShdw blurRad="38100" dist="38100" dir="2700000" algn="tl">
                  <a:srgbClr val="000000">
                    <a:alpha val="43137"/>
                  </a:srgbClr>
                </a:outerShdw>
              </a:effectLst>
              <a:cs typeface="Arial" charset="0"/>
            </a:endParaRPr>
          </a:p>
          <a:p>
            <a:pPr marL="285750" lvl="1" indent="-285750" defTabSz="1066800">
              <a:buFont typeface="Arial" pitchFamily="34" charset="0"/>
              <a:buChar char="•"/>
            </a:pPr>
            <a:r>
              <a:rPr lang="pt-BR" sz="2000" b="1" dirty="0">
                <a:solidFill>
                  <a:srgbClr val="FFFF00"/>
                </a:solidFill>
                <a:effectLst>
                  <a:outerShdw blurRad="38100" dist="38100" dir="2700000" algn="tl">
                    <a:srgbClr val="000000">
                      <a:alpha val="43137"/>
                    </a:srgbClr>
                  </a:outerShdw>
                </a:effectLst>
                <a:cs typeface="Arial" charset="0"/>
              </a:rPr>
              <a:t>Remove obstáculos para atingir o objetivo;</a:t>
            </a:r>
          </a:p>
          <a:p>
            <a:pPr marL="285750" lvl="1" indent="-285750" defTabSz="1066800">
              <a:buFont typeface="Arial" pitchFamily="34" charset="0"/>
              <a:buChar char="•"/>
            </a:pPr>
            <a:r>
              <a:rPr lang="pt-BR" sz="2000" b="1" dirty="0">
                <a:solidFill>
                  <a:srgbClr val="FFFF00"/>
                </a:solidFill>
                <a:effectLst>
                  <a:outerShdw blurRad="38100" dist="38100" dir="2700000" algn="tl">
                    <a:srgbClr val="000000">
                      <a:alpha val="43137"/>
                    </a:srgbClr>
                  </a:outerShdw>
                </a:effectLst>
                <a:cs typeface="Arial" charset="0"/>
              </a:rPr>
              <a:t>Aumenta o senso de motivação e propriedade;</a:t>
            </a:r>
          </a:p>
          <a:p>
            <a:pPr marL="285750" lvl="1" indent="-285750" defTabSz="1066800">
              <a:buFont typeface="Arial" pitchFamily="34" charset="0"/>
              <a:buChar char="•"/>
            </a:pPr>
            <a:r>
              <a:rPr lang="pt-BR" sz="2000" b="1" dirty="0">
                <a:solidFill>
                  <a:srgbClr val="FFFF00"/>
                </a:solidFill>
                <a:effectLst>
                  <a:outerShdw blurRad="38100" dist="38100" dir="2700000" algn="tl">
                    <a:srgbClr val="000000">
                      <a:alpha val="43137"/>
                    </a:srgbClr>
                  </a:outerShdw>
                </a:effectLst>
                <a:cs typeface="Arial" charset="0"/>
              </a:rPr>
              <a:t>Melhora o relacionamento</a:t>
            </a:r>
          </a:p>
          <a:p>
            <a:pPr marL="285750" lvl="1" indent="-285750" defTabSz="1066800">
              <a:buFont typeface="Arial" pitchFamily="34" charset="0"/>
              <a:buChar char="•"/>
            </a:pPr>
            <a:r>
              <a:rPr lang="pt-BR" sz="2000" b="1" dirty="0">
                <a:solidFill>
                  <a:srgbClr val="FFFF00"/>
                </a:solidFill>
                <a:effectLst>
                  <a:outerShdw blurRad="38100" dist="38100" dir="2700000" algn="tl">
                    <a:srgbClr val="000000">
                      <a:alpha val="43137"/>
                    </a:srgbClr>
                  </a:outerShdw>
                </a:effectLst>
                <a:cs typeface="Arial" charset="0"/>
              </a:rPr>
              <a:t>Aumenta o respeito e confiança</a:t>
            </a:r>
          </a:p>
          <a:p>
            <a:pPr marL="228600" lvl="1" indent="-228600" defTabSz="1066800"/>
            <a:endParaRPr lang="pt-BR" sz="2000" b="1" dirty="0">
              <a:solidFill>
                <a:srgbClr val="FFFF00"/>
              </a:solidFill>
              <a:effectLst>
                <a:outerShdw blurRad="38100" dist="38100" dir="2700000" algn="tl">
                  <a:srgbClr val="000000">
                    <a:alpha val="43137"/>
                  </a:srgbClr>
                </a:outerShdw>
              </a:effectLst>
              <a:cs typeface="Arial" charset="0"/>
            </a:endParaRPr>
          </a:p>
          <a:p>
            <a:pPr marL="228600" lvl="1" indent="-228600" defTabSz="1066800"/>
            <a:r>
              <a:rPr lang="pt-BR" sz="2000" b="1" dirty="0">
                <a:solidFill>
                  <a:srgbClr val="FFFF00"/>
                </a:solidFill>
                <a:effectLst>
                  <a:outerShdw blurRad="38100" dist="38100" dir="2700000" algn="tl">
                    <a:srgbClr val="000000">
                      <a:alpha val="43137"/>
                    </a:srgbClr>
                  </a:outerShdw>
                </a:effectLst>
                <a:cs typeface="Arial" charset="0"/>
              </a:rPr>
              <a:t>Gerenciar o conflito do time é uma das responsabilidades do Gerente </a:t>
            </a:r>
            <a:r>
              <a:rPr lang="pt-BR" sz="2000" b="1" dirty="0" smtClean="0">
                <a:solidFill>
                  <a:srgbClr val="FFFF00"/>
                </a:solidFill>
                <a:effectLst>
                  <a:outerShdw blurRad="38100" dist="38100" dir="2700000" algn="tl">
                    <a:srgbClr val="000000">
                      <a:alpha val="43137"/>
                    </a:srgbClr>
                  </a:outerShdw>
                </a:effectLst>
                <a:cs typeface="Arial" charset="0"/>
              </a:rPr>
              <a:t>de Projeto</a:t>
            </a:r>
            <a:r>
              <a:rPr lang="pt-BR" sz="2000" b="1" dirty="0">
                <a:solidFill>
                  <a:srgbClr val="FFFF00"/>
                </a:solidFill>
                <a:effectLst>
                  <a:outerShdw blurRad="38100" dist="38100" dir="2700000" algn="tl">
                    <a:srgbClr val="000000">
                      <a:alpha val="43137"/>
                    </a:srgbClr>
                  </a:outerShdw>
                </a:effectLst>
                <a:cs typeface="Arial" charset="0"/>
              </a:rPr>
              <a:t>.</a:t>
            </a:r>
            <a:endParaRPr lang="en-US" sz="2000"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53982494"/>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GESTÃO DE CONFLITOS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91</a:t>
            </a:fld>
            <a:endParaRPr lang="en-US" dirty="0"/>
          </a:p>
        </p:txBody>
      </p:sp>
      <p:sp>
        <p:nvSpPr>
          <p:cNvPr id="5" name="Forma livre 6"/>
          <p:cNvSpPr/>
          <p:nvPr/>
        </p:nvSpPr>
        <p:spPr>
          <a:xfrm>
            <a:off x="467544" y="1447800"/>
            <a:ext cx="8219256" cy="45720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85750" lvl="1" indent="-285750" defTabSz="1066800">
              <a:buFont typeface="Arial" pitchFamily="34" charset="0"/>
              <a:buChar char="•"/>
            </a:pPr>
            <a:r>
              <a:rPr lang="pt-BR" sz="2000" b="1" dirty="0">
                <a:solidFill>
                  <a:srgbClr val="FFFF00"/>
                </a:solidFill>
                <a:effectLst>
                  <a:outerShdw blurRad="38100" dist="38100" dir="2700000" algn="tl">
                    <a:srgbClr val="000000">
                      <a:alpha val="43137"/>
                    </a:srgbClr>
                  </a:outerShdw>
                </a:effectLst>
                <a:cs typeface="Arial" charset="0"/>
              </a:rPr>
              <a:t>Como conciliar diferenças num mundo de alta competividade; em </a:t>
            </a:r>
            <a:r>
              <a:rPr lang="pt-BR" sz="2000" b="1" dirty="0" smtClean="0">
                <a:solidFill>
                  <a:srgbClr val="FFFF00"/>
                </a:solidFill>
                <a:effectLst>
                  <a:outerShdw blurRad="38100" dist="38100" dir="2700000" algn="tl">
                    <a:srgbClr val="000000">
                      <a:alpha val="43137"/>
                    </a:srgbClr>
                  </a:outerShdw>
                </a:effectLst>
                <a:cs typeface="Arial" charset="0"/>
              </a:rPr>
              <a:t>constante mudança</a:t>
            </a:r>
            <a:r>
              <a:rPr lang="pt-BR" sz="2000" b="1" dirty="0">
                <a:solidFill>
                  <a:srgbClr val="FFFF00"/>
                </a:solidFill>
                <a:effectLst>
                  <a:outerShdw blurRad="38100" dist="38100" dir="2700000" algn="tl">
                    <a:srgbClr val="000000">
                      <a:alpha val="43137"/>
                    </a:srgbClr>
                  </a:outerShdw>
                </a:effectLst>
                <a:cs typeface="Arial" charset="0"/>
              </a:rPr>
              <a:t>; com clientes cada vez mais exigentes; sob forte pressão de resultados; exigência de adaptação de diversas culturas:</a:t>
            </a:r>
          </a:p>
          <a:p>
            <a:pPr marL="285750" lvl="1" indent="-285750" defTabSz="1066800">
              <a:buFont typeface="Arial" pitchFamily="34" charset="0"/>
              <a:buChar char="•"/>
            </a:pPr>
            <a:endParaRPr lang="pt-BR" sz="2000" b="1" dirty="0">
              <a:solidFill>
                <a:srgbClr val="FFFF00"/>
              </a:solidFill>
              <a:effectLst>
                <a:outerShdw blurRad="38100" dist="38100" dir="2700000" algn="tl">
                  <a:srgbClr val="000000">
                    <a:alpha val="43137"/>
                  </a:srgbClr>
                </a:outerShdw>
              </a:effectLst>
              <a:cs typeface="Arial" charset="0"/>
            </a:endParaRPr>
          </a:p>
          <a:p>
            <a:pPr marL="285750" lvl="1" indent="-285750" defTabSz="1066800">
              <a:buFont typeface="Arial" pitchFamily="34" charset="0"/>
              <a:buChar char="•"/>
            </a:pPr>
            <a:r>
              <a:rPr lang="pt-BR" sz="2000" b="1" dirty="0">
                <a:solidFill>
                  <a:srgbClr val="FFFF00"/>
                </a:solidFill>
                <a:effectLst>
                  <a:outerShdw blurRad="38100" dist="38100" dir="2700000" algn="tl">
                    <a:srgbClr val="000000">
                      <a:alpha val="43137"/>
                    </a:srgbClr>
                  </a:outerShdw>
                </a:effectLst>
                <a:cs typeface="Arial" charset="0"/>
              </a:rPr>
              <a:t>Prioridades e necessidades das áreas de uma organização (financeira e RH);</a:t>
            </a:r>
          </a:p>
          <a:p>
            <a:pPr marL="285750" lvl="1" indent="-285750" defTabSz="1066800">
              <a:buFont typeface="Arial" pitchFamily="34" charset="0"/>
              <a:buChar char="•"/>
            </a:pPr>
            <a:endParaRPr lang="pt-BR" sz="2000" b="1" dirty="0">
              <a:solidFill>
                <a:srgbClr val="FFFF00"/>
              </a:solidFill>
              <a:effectLst>
                <a:outerShdw blurRad="38100" dist="38100" dir="2700000" algn="tl">
                  <a:srgbClr val="000000">
                    <a:alpha val="43137"/>
                  </a:srgbClr>
                </a:outerShdw>
              </a:effectLst>
              <a:cs typeface="Arial" charset="0"/>
            </a:endParaRPr>
          </a:p>
          <a:p>
            <a:pPr marL="285750" lvl="1" indent="-285750" defTabSz="1066800">
              <a:buFont typeface="Arial" pitchFamily="34" charset="0"/>
              <a:buChar char="•"/>
            </a:pPr>
            <a:r>
              <a:rPr lang="pt-BR" sz="2000" b="1" dirty="0">
                <a:solidFill>
                  <a:srgbClr val="FFFF00"/>
                </a:solidFill>
                <a:effectLst>
                  <a:outerShdw blurRad="38100" dist="38100" dir="2700000" algn="tl">
                    <a:srgbClr val="000000">
                      <a:alpha val="43137"/>
                    </a:srgbClr>
                  </a:outerShdw>
                </a:effectLst>
                <a:cs typeface="Arial" charset="0"/>
              </a:rPr>
              <a:t>Opiniões, estilos ou motivações das pessoas que compõem a empresa (áreas, unidades, pares, chefes, etc);</a:t>
            </a:r>
          </a:p>
          <a:p>
            <a:pPr marL="285750" lvl="1" indent="-285750" defTabSz="1066800">
              <a:buFont typeface="Arial" pitchFamily="34" charset="0"/>
              <a:buChar char="•"/>
            </a:pPr>
            <a:endParaRPr lang="pt-BR" sz="2000" b="1" dirty="0">
              <a:solidFill>
                <a:srgbClr val="FFFF00"/>
              </a:solidFill>
              <a:effectLst>
                <a:outerShdw blurRad="38100" dist="38100" dir="2700000" algn="tl">
                  <a:srgbClr val="000000">
                    <a:alpha val="43137"/>
                  </a:srgbClr>
                </a:outerShdw>
              </a:effectLst>
              <a:cs typeface="Arial" charset="0"/>
            </a:endParaRPr>
          </a:p>
          <a:p>
            <a:pPr marL="285750" lvl="1" indent="-285750" defTabSz="1066800">
              <a:buFont typeface="Arial" pitchFamily="34" charset="0"/>
              <a:buChar char="•"/>
            </a:pPr>
            <a:r>
              <a:rPr lang="pt-BR" sz="2000" b="1" dirty="0">
                <a:solidFill>
                  <a:srgbClr val="FFFF00"/>
                </a:solidFill>
                <a:effectLst>
                  <a:outerShdw blurRad="38100" dist="38100" dir="2700000" algn="tl">
                    <a:srgbClr val="000000">
                      <a:alpha val="43137"/>
                    </a:srgbClr>
                  </a:outerShdw>
                </a:effectLst>
                <a:cs typeface="Arial" charset="0"/>
              </a:rPr>
              <a:t>Interesses dos envolvidos no </a:t>
            </a:r>
            <a:r>
              <a:rPr lang="pt-BR" sz="2000" b="1" dirty="0" smtClean="0">
                <a:solidFill>
                  <a:srgbClr val="FFFF00"/>
                </a:solidFill>
                <a:effectLst>
                  <a:outerShdw blurRad="38100" dist="38100" dir="2700000" algn="tl">
                    <a:srgbClr val="000000">
                      <a:alpha val="43137"/>
                    </a:srgbClr>
                  </a:outerShdw>
                </a:effectLst>
                <a:cs typeface="Arial" charset="0"/>
              </a:rPr>
              <a:t>conflito</a:t>
            </a:r>
            <a:endParaRPr lang="en-US" sz="1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247468536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GESTÃO DE CONFLITOS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92</a:t>
            </a:fld>
            <a:endParaRPr lang="en-US" dirty="0"/>
          </a:p>
        </p:txBody>
      </p:sp>
      <p:sp>
        <p:nvSpPr>
          <p:cNvPr id="5" name="Forma livre 6"/>
          <p:cNvSpPr/>
          <p:nvPr/>
        </p:nvSpPr>
        <p:spPr>
          <a:xfrm>
            <a:off x="304800" y="1752600"/>
            <a:ext cx="8534400" cy="25146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342900" indent="-342900" defTabSz="1066800">
              <a:buFont typeface="Arial" pitchFamily="34" charset="0"/>
              <a:buChar char="•"/>
            </a:pPr>
            <a:r>
              <a:rPr lang="pt-BR" sz="2000" b="1" dirty="0">
                <a:solidFill>
                  <a:srgbClr val="FFFF00"/>
                </a:solidFill>
                <a:effectLst>
                  <a:outerShdw blurRad="38100" dist="38100" dir="2700000" algn="tl">
                    <a:srgbClr val="000000">
                      <a:alpha val="43137"/>
                    </a:srgbClr>
                  </a:outerShdw>
                </a:effectLst>
                <a:cs typeface="Arial" charset="0"/>
              </a:rPr>
              <a:t>Identifique as causas. Pergunte, verifique o entendimento;</a:t>
            </a:r>
          </a:p>
          <a:p>
            <a:pPr marL="342900" indent="-342900" defTabSz="1066800">
              <a:buFont typeface="Arial" pitchFamily="34" charset="0"/>
              <a:buChar char="•"/>
            </a:pPr>
            <a:r>
              <a:rPr lang="pt-BR" sz="2000" b="1" dirty="0" smtClean="0">
                <a:solidFill>
                  <a:srgbClr val="FFFF00"/>
                </a:solidFill>
                <a:effectLst>
                  <a:outerShdw blurRad="38100" dist="38100" dir="2700000" algn="tl">
                    <a:srgbClr val="000000">
                      <a:alpha val="43137"/>
                    </a:srgbClr>
                  </a:outerShdw>
                </a:effectLst>
                <a:cs typeface="Arial" charset="0"/>
              </a:rPr>
              <a:t>Crie </a:t>
            </a:r>
            <a:r>
              <a:rPr lang="pt-BR" sz="2000" b="1" dirty="0">
                <a:solidFill>
                  <a:srgbClr val="FFFF00"/>
                </a:solidFill>
                <a:effectLst>
                  <a:outerShdw blurRad="38100" dist="38100" dir="2700000" algn="tl">
                    <a:srgbClr val="000000">
                      <a:alpha val="43137"/>
                    </a:srgbClr>
                  </a:outerShdw>
                </a:effectLst>
                <a:cs typeface="Arial" charset="0"/>
              </a:rPr>
              <a:t>e implemente um método de comum de resolução de conflitos;</a:t>
            </a:r>
          </a:p>
          <a:p>
            <a:pPr marL="342900" indent="-342900" defTabSz="1066800">
              <a:buFont typeface="Arial" pitchFamily="34" charset="0"/>
              <a:buChar char="•"/>
            </a:pPr>
            <a:r>
              <a:rPr lang="pt-BR" sz="2000" b="1" dirty="0" smtClean="0">
                <a:solidFill>
                  <a:srgbClr val="FFFF00"/>
                </a:solidFill>
                <a:effectLst>
                  <a:outerShdw blurRad="38100" dist="38100" dir="2700000" algn="tl">
                    <a:srgbClr val="000000">
                      <a:alpha val="43137"/>
                    </a:srgbClr>
                  </a:outerShdw>
                </a:effectLst>
                <a:cs typeface="Arial" charset="0"/>
              </a:rPr>
              <a:t>Equipe </a:t>
            </a:r>
            <a:r>
              <a:rPr lang="pt-BR" sz="2000" b="1" dirty="0">
                <a:solidFill>
                  <a:srgbClr val="FFFF00"/>
                </a:solidFill>
                <a:effectLst>
                  <a:outerShdw blurRad="38100" dist="38100" dir="2700000" algn="tl">
                    <a:srgbClr val="000000">
                      <a:alpha val="43137"/>
                    </a:srgbClr>
                  </a:outerShdw>
                </a:effectLst>
                <a:cs typeface="Arial" charset="0"/>
              </a:rPr>
              <a:t>o pessoal de critérios para negociar concessões;</a:t>
            </a:r>
          </a:p>
          <a:p>
            <a:pPr marL="342900" indent="-342900" defTabSz="1066800">
              <a:buFont typeface="Arial" pitchFamily="34" charset="0"/>
              <a:buChar char="•"/>
            </a:pPr>
            <a:r>
              <a:rPr lang="pt-BR" sz="2000" b="1" dirty="0" smtClean="0">
                <a:solidFill>
                  <a:srgbClr val="FFFF00"/>
                </a:solidFill>
                <a:effectLst>
                  <a:outerShdw blurRad="38100" dist="38100" dir="2700000" algn="tl">
                    <a:srgbClr val="000000">
                      <a:alpha val="43137"/>
                    </a:srgbClr>
                  </a:outerShdw>
                </a:effectLst>
                <a:cs typeface="Arial" charset="0"/>
              </a:rPr>
              <a:t>Use </a:t>
            </a:r>
            <a:r>
              <a:rPr lang="pt-BR" sz="2000" b="1" dirty="0">
                <a:solidFill>
                  <a:srgbClr val="FFFF00"/>
                </a:solidFill>
                <a:effectLst>
                  <a:outerShdw blurRad="38100" dist="38100" dir="2700000" algn="tl">
                    <a:srgbClr val="000000">
                      <a:alpha val="43137"/>
                    </a:srgbClr>
                  </a:outerShdw>
                </a:effectLst>
                <a:cs typeface="Arial" charset="0"/>
              </a:rPr>
              <a:t>a escala do conflito como oportunidade de </a:t>
            </a:r>
            <a:r>
              <a:rPr lang="pt-BR" sz="2000" b="1" dirty="0" smtClean="0">
                <a:solidFill>
                  <a:srgbClr val="FFFF00"/>
                </a:solidFill>
                <a:effectLst>
                  <a:outerShdw blurRad="38100" dist="38100" dir="2700000" algn="tl">
                    <a:srgbClr val="000000">
                      <a:alpha val="43137"/>
                    </a:srgbClr>
                  </a:outerShdw>
                </a:effectLst>
                <a:cs typeface="Arial" charset="0"/>
              </a:rPr>
              <a:t>coaching.</a:t>
            </a:r>
            <a:endParaRPr lang="pt-BR" sz="2000" b="1" dirty="0">
              <a:solidFill>
                <a:srgbClr val="FFFF00"/>
              </a:solidFill>
              <a:effectLst>
                <a:outerShdw blurRad="38100" dist="38100" dir="2700000" algn="tl">
                  <a:srgbClr val="000000">
                    <a:alpha val="43137"/>
                  </a:srgbClr>
                </a:outerShdw>
              </a:effectLst>
              <a:cs typeface="Arial" charset="0"/>
            </a:endParaRPr>
          </a:p>
        </p:txBody>
      </p:sp>
    </p:spTree>
    <p:extLst>
      <p:ext uri="{BB962C8B-B14F-4D97-AF65-F5344CB8AC3E}">
        <p14:creationId xmlns:p14="http://schemas.microsoft.com/office/powerpoint/2010/main" xmlns="" val="2182101701"/>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GESTÃO DE CONFLITOS</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93</a:t>
            </a:fld>
            <a:endParaRPr lang="en-US" dirty="0"/>
          </a:p>
        </p:txBody>
      </p:sp>
      <p:sp>
        <p:nvSpPr>
          <p:cNvPr id="5" name="Retângulo 2"/>
          <p:cNvSpPr/>
          <p:nvPr/>
        </p:nvSpPr>
        <p:spPr bwMode="auto">
          <a:xfrm>
            <a:off x="304800" y="1285860"/>
            <a:ext cx="8072494" cy="1214446"/>
          </a:xfrm>
          <a:prstGeom prst="roundRect">
            <a:avLst/>
          </a:prstGeom>
          <a:solidFill>
            <a:srgbClr val="009999"/>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nchor="ctr"/>
          <a:lstStyle/>
          <a:p>
            <a:pPr algn="ctr" eaLnBrk="0" hangingPunct="0">
              <a:lnSpc>
                <a:spcPct val="90000"/>
              </a:lnSpc>
              <a:spcBef>
                <a:spcPct val="20000"/>
              </a:spcBef>
              <a:buClr>
                <a:schemeClr val="bg2"/>
              </a:buClr>
              <a:defRPr/>
            </a:pPr>
            <a:r>
              <a:rPr lang="pt-BR" b="1" dirty="0">
                <a:solidFill>
                  <a:srgbClr val="FFFF00"/>
                </a:solidFill>
                <a:effectLst>
                  <a:outerShdw blurRad="38100" dist="38100" dir="2700000" algn="tl">
                    <a:srgbClr val="000000">
                      <a:alpha val="43137"/>
                    </a:srgbClr>
                  </a:outerShdw>
                </a:effectLst>
              </a:rPr>
              <a:t>Conflitos são disfuncionais e causados </a:t>
            </a:r>
          </a:p>
          <a:p>
            <a:pPr algn="ctr" eaLnBrk="0" hangingPunct="0">
              <a:lnSpc>
                <a:spcPct val="90000"/>
              </a:lnSpc>
              <a:spcBef>
                <a:spcPct val="20000"/>
              </a:spcBef>
              <a:buClr>
                <a:schemeClr val="bg2"/>
              </a:buClr>
              <a:defRPr/>
            </a:pPr>
            <a:r>
              <a:rPr lang="pt-BR" b="1" dirty="0">
                <a:solidFill>
                  <a:srgbClr val="FFFF00"/>
                </a:solidFill>
                <a:effectLst>
                  <a:outerShdw blurRad="38100" dist="38100" dir="2700000" algn="tl">
                    <a:srgbClr val="000000">
                      <a:alpha val="43137"/>
                    </a:srgbClr>
                  </a:outerShdw>
                </a:effectLst>
              </a:rPr>
              <a:t>por diferenças de personalidade.</a:t>
            </a:r>
          </a:p>
          <a:p>
            <a:pPr eaLnBrk="0" hangingPunct="0">
              <a:defRPr/>
            </a:pPr>
            <a:endParaRPr lang="pt-BR" b="1" dirty="0">
              <a:solidFill>
                <a:srgbClr val="FFFF00"/>
              </a:solidFill>
              <a:effectLst>
                <a:outerShdw blurRad="38100" dist="38100" dir="2700000" algn="tl">
                  <a:srgbClr val="000000">
                    <a:alpha val="43137"/>
                  </a:srgbClr>
                </a:outerShdw>
              </a:effectLst>
              <a:latin typeface="Arial" pitchFamily="34" charset="0"/>
            </a:endParaRPr>
          </a:p>
        </p:txBody>
      </p:sp>
      <p:sp>
        <p:nvSpPr>
          <p:cNvPr id="6" name="Retângulo 3"/>
          <p:cNvSpPr/>
          <p:nvPr/>
        </p:nvSpPr>
        <p:spPr bwMode="auto">
          <a:xfrm>
            <a:off x="4376766" y="2285992"/>
            <a:ext cx="4286280" cy="571504"/>
          </a:xfrm>
          <a:prstGeom prst="roundRect">
            <a:avLst/>
          </a:prstGeom>
          <a:solidFill>
            <a:srgbClr val="339966"/>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nchor="ctr"/>
          <a:lstStyle/>
          <a:p>
            <a:pPr algn="ctr" eaLnBrk="0" hangingPunct="0">
              <a:defRPr/>
            </a:pPr>
            <a:r>
              <a:rPr lang="pt-BR" b="1" dirty="0">
                <a:solidFill>
                  <a:srgbClr val="FFFF00"/>
                </a:solidFill>
                <a:effectLst>
                  <a:outerShdw blurRad="38100" dist="38100" dir="2700000" algn="tl">
                    <a:srgbClr val="000000">
                      <a:alpha val="43137"/>
                    </a:srgbClr>
                  </a:outerShdw>
                </a:effectLst>
              </a:rPr>
              <a:t>Abordagem Antiga</a:t>
            </a:r>
          </a:p>
        </p:txBody>
      </p:sp>
      <p:sp>
        <p:nvSpPr>
          <p:cNvPr id="7" name="Seta para baixo 4"/>
          <p:cNvSpPr/>
          <p:nvPr/>
        </p:nvSpPr>
        <p:spPr bwMode="auto">
          <a:xfrm>
            <a:off x="3733828" y="3000375"/>
            <a:ext cx="857250" cy="1357313"/>
          </a:xfrm>
          <a:prstGeom prst="downArrow">
            <a:avLst/>
          </a:prstGeom>
          <a:solidFill>
            <a:srgbClr val="339966"/>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endParaRPr lang="pt-BR" b="1">
              <a:solidFill>
                <a:srgbClr val="FFFF00"/>
              </a:solidFill>
              <a:effectLst>
                <a:outerShdw blurRad="38100" dist="38100" dir="2700000" algn="tl">
                  <a:srgbClr val="000000">
                    <a:alpha val="43137"/>
                  </a:srgbClr>
                </a:outerShdw>
              </a:effectLst>
              <a:latin typeface="Arial" pitchFamily="34" charset="0"/>
            </a:endParaRPr>
          </a:p>
        </p:txBody>
      </p:sp>
      <p:sp>
        <p:nvSpPr>
          <p:cNvPr id="8" name="Retângulo 5"/>
          <p:cNvSpPr/>
          <p:nvPr/>
        </p:nvSpPr>
        <p:spPr bwMode="auto">
          <a:xfrm>
            <a:off x="304800" y="4500570"/>
            <a:ext cx="8072494" cy="1214446"/>
          </a:xfrm>
          <a:prstGeom prst="roundRect">
            <a:avLst/>
          </a:prstGeom>
          <a:solidFill>
            <a:srgbClr val="009999"/>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nchor="ctr"/>
          <a:lstStyle/>
          <a:p>
            <a:pPr algn="ctr" eaLnBrk="0" hangingPunct="0">
              <a:lnSpc>
                <a:spcPct val="90000"/>
              </a:lnSpc>
              <a:spcBef>
                <a:spcPct val="20000"/>
              </a:spcBef>
              <a:buClr>
                <a:schemeClr val="bg2"/>
              </a:buClr>
              <a:defRPr/>
            </a:pPr>
            <a:r>
              <a:rPr lang="pt-BR" b="1" dirty="0">
                <a:solidFill>
                  <a:srgbClr val="FFFF00"/>
                </a:solidFill>
                <a:effectLst>
                  <a:outerShdw blurRad="38100" dist="38100" dir="2700000" algn="tl">
                    <a:srgbClr val="000000">
                      <a:alpha val="43137"/>
                    </a:srgbClr>
                  </a:outerShdw>
                </a:effectLst>
              </a:rPr>
              <a:t>Conflitos são conseqüências inevitáveis </a:t>
            </a:r>
          </a:p>
          <a:p>
            <a:pPr algn="ctr" eaLnBrk="0" hangingPunct="0">
              <a:lnSpc>
                <a:spcPct val="90000"/>
              </a:lnSpc>
              <a:spcBef>
                <a:spcPct val="20000"/>
              </a:spcBef>
              <a:buClr>
                <a:schemeClr val="bg2"/>
              </a:buClr>
              <a:defRPr/>
            </a:pPr>
            <a:r>
              <a:rPr lang="pt-BR" b="1" dirty="0">
                <a:solidFill>
                  <a:srgbClr val="FFFF00"/>
                </a:solidFill>
                <a:effectLst>
                  <a:outerShdw blurRad="38100" dist="38100" dir="2700000" algn="tl">
                    <a:srgbClr val="000000">
                      <a:alpha val="43137"/>
                    </a:srgbClr>
                  </a:outerShdw>
                </a:effectLst>
              </a:rPr>
              <a:t>das interações organizacionais</a:t>
            </a:r>
          </a:p>
          <a:p>
            <a:pPr algn="ctr" eaLnBrk="0" hangingPunct="0">
              <a:lnSpc>
                <a:spcPct val="90000"/>
              </a:lnSpc>
              <a:spcBef>
                <a:spcPct val="20000"/>
              </a:spcBef>
              <a:buClr>
                <a:schemeClr val="bg2"/>
              </a:buClr>
              <a:defRPr/>
            </a:pPr>
            <a:endParaRPr lang="pt-BR" b="1" dirty="0">
              <a:solidFill>
                <a:srgbClr val="FFFF00"/>
              </a:solidFill>
              <a:effectLst>
                <a:outerShdw blurRad="38100" dist="38100" dir="2700000" algn="tl">
                  <a:srgbClr val="000000">
                    <a:alpha val="43137"/>
                  </a:srgbClr>
                </a:outerShdw>
              </a:effectLst>
            </a:endParaRPr>
          </a:p>
        </p:txBody>
      </p:sp>
      <p:sp>
        <p:nvSpPr>
          <p:cNvPr id="9" name="Retângulo 6"/>
          <p:cNvSpPr/>
          <p:nvPr/>
        </p:nvSpPr>
        <p:spPr bwMode="auto">
          <a:xfrm>
            <a:off x="4376766" y="5500702"/>
            <a:ext cx="4286280" cy="571504"/>
          </a:xfrm>
          <a:prstGeom prst="roundRect">
            <a:avLst/>
          </a:prstGeom>
          <a:solidFill>
            <a:srgbClr val="339966"/>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nchor="ctr"/>
          <a:lstStyle/>
          <a:p>
            <a:pPr algn="ctr" eaLnBrk="0" hangingPunct="0">
              <a:defRPr/>
            </a:pPr>
            <a:r>
              <a:rPr lang="pt-BR" b="1" dirty="0">
                <a:solidFill>
                  <a:srgbClr val="FFFF00"/>
                </a:solidFill>
                <a:effectLst>
                  <a:outerShdw blurRad="38100" dist="38100" dir="2700000" algn="tl">
                    <a:srgbClr val="000000">
                      <a:alpha val="43137"/>
                    </a:srgbClr>
                  </a:outerShdw>
                </a:effectLst>
              </a:rPr>
              <a:t>Abordagem Moderna</a:t>
            </a:r>
          </a:p>
        </p:txBody>
      </p:sp>
    </p:spTree>
    <p:extLst>
      <p:ext uri="{BB962C8B-B14F-4D97-AF65-F5344CB8AC3E}">
        <p14:creationId xmlns:p14="http://schemas.microsoft.com/office/powerpoint/2010/main" xmlns="" val="3554858341"/>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1+#ppt_w/2"/>
                                          </p:val>
                                        </p:tav>
                                        <p:tav tm="100000">
                                          <p:val>
                                            <p:strVal val="#ppt_x"/>
                                          </p:val>
                                        </p:tav>
                                      </p:tavLst>
                                    </p:anim>
                                    <p:anim calcmode="lin" valueType="num">
                                      <p:cBhvr additive="base">
                                        <p:cTn id="2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GESTÃO DE CONFLITOS</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94</a:t>
            </a:fld>
            <a:endParaRPr lang="en-US" dirty="0"/>
          </a:p>
        </p:txBody>
      </p:sp>
      <p:sp>
        <p:nvSpPr>
          <p:cNvPr id="5" name="Retângulo 2"/>
          <p:cNvSpPr/>
          <p:nvPr/>
        </p:nvSpPr>
        <p:spPr bwMode="auto">
          <a:xfrm>
            <a:off x="304800" y="1285860"/>
            <a:ext cx="8072494" cy="1214446"/>
          </a:xfrm>
          <a:prstGeom prst="roundRect">
            <a:avLst/>
          </a:prstGeom>
          <a:solidFill>
            <a:srgbClr val="009999"/>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nchor="ctr"/>
          <a:lstStyle/>
          <a:p>
            <a:pPr algn="ctr" eaLnBrk="0" hangingPunct="0">
              <a:lnSpc>
                <a:spcPct val="90000"/>
              </a:lnSpc>
              <a:spcBef>
                <a:spcPct val="20000"/>
              </a:spcBef>
              <a:buClr>
                <a:schemeClr val="bg2"/>
              </a:buClr>
              <a:defRPr/>
            </a:pPr>
            <a:r>
              <a:rPr lang="pt-BR" b="1" dirty="0">
                <a:solidFill>
                  <a:srgbClr val="FFFF00"/>
                </a:solidFill>
                <a:effectLst>
                  <a:outerShdw blurRad="38100" dist="38100" dir="2700000" algn="tl">
                    <a:srgbClr val="000000">
                      <a:alpha val="43137"/>
                    </a:srgbClr>
                  </a:outerShdw>
                </a:effectLst>
              </a:rPr>
              <a:t>Conflitos </a:t>
            </a:r>
            <a:r>
              <a:rPr lang="pt-BR" b="1" dirty="0" smtClean="0">
                <a:solidFill>
                  <a:srgbClr val="FFFF00"/>
                </a:solidFill>
                <a:effectLst>
                  <a:outerShdw blurRad="38100" dist="38100" dir="2700000" algn="tl">
                    <a:srgbClr val="000000">
                      <a:alpha val="43137"/>
                    </a:srgbClr>
                  </a:outerShdw>
                </a:effectLst>
              </a:rPr>
              <a:t>devem ser evitados a todo custo.</a:t>
            </a:r>
            <a:endParaRPr lang="pt-BR" b="1" dirty="0">
              <a:solidFill>
                <a:srgbClr val="FFFF00"/>
              </a:solidFill>
              <a:effectLst>
                <a:outerShdw blurRad="38100" dist="38100" dir="2700000" algn="tl">
                  <a:srgbClr val="000000">
                    <a:alpha val="43137"/>
                  </a:srgbClr>
                </a:outerShdw>
              </a:effectLst>
            </a:endParaRPr>
          </a:p>
          <a:p>
            <a:pPr eaLnBrk="0" hangingPunct="0">
              <a:defRPr/>
            </a:pPr>
            <a:endParaRPr lang="pt-BR" b="1" dirty="0">
              <a:solidFill>
                <a:srgbClr val="FFFF00"/>
              </a:solidFill>
              <a:effectLst>
                <a:outerShdw blurRad="38100" dist="38100" dir="2700000" algn="tl">
                  <a:srgbClr val="000000">
                    <a:alpha val="43137"/>
                  </a:srgbClr>
                </a:outerShdw>
              </a:effectLst>
              <a:latin typeface="Arial" pitchFamily="34" charset="0"/>
            </a:endParaRPr>
          </a:p>
        </p:txBody>
      </p:sp>
      <p:sp>
        <p:nvSpPr>
          <p:cNvPr id="6" name="Retângulo 3"/>
          <p:cNvSpPr/>
          <p:nvPr/>
        </p:nvSpPr>
        <p:spPr bwMode="auto">
          <a:xfrm>
            <a:off x="4376766" y="2285992"/>
            <a:ext cx="4286280" cy="571504"/>
          </a:xfrm>
          <a:prstGeom prst="roundRect">
            <a:avLst/>
          </a:prstGeom>
          <a:solidFill>
            <a:srgbClr val="339966"/>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nchor="ctr"/>
          <a:lstStyle/>
          <a:p>
            <a:pPr algn="ctr" eaLnBrk="0" hangingPunct="0">
              <a:defRPr/>
            </a:pPr>
            <a:r>
              <a:rPr lang="pt-BR" b="1" dirty="0">
                <a:solidFill>
                  <a:srgbClr val="FFFF00"/>
                </a:solidFill>
                <a:effectLst>
                  <a:outerShdw blurRad="38100" dist="38100" dir="2700000" algn="tl">
                    <a:srgbClr val="000000">
                      <a:alpha val="43137"/>
                    </a:srgbClr>
                  </a:outerShdw>
                </a:effectLst>
              </a:rPr>
              <a:t>Abordagem Antiga</a:t>
            </a:r>
          </a:p>
        </p:txBody>
      </p:sp>
      <p:sp>
        <p:nvSpPr>
          <p:cNvPr id="7" name="Seta para baixo 4"/>
          <p:cNvSpPr/>
          <p:nvPr/>
        </p:nvSpPr>
        <p:spPr bwMode="auto">
          <a:xfrm>
            <a:off x="3733828" y="3000375"/>
            <a:ext cx="857250" cy="1357313"/>
          </a:xfrm>
          <a:prstGeom prst="downArrow">
            <a:avLst/>
          </a:prstGeom>
          <a:solidFill>
            <a:srgbClr val="339966"/>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endParaRPr lang="pt-BR" b="1">
              <a:solidFill>
                <a:srgbClr val="FFFF00"/>
              </a:solidFill>
              <a:effectLst>
                <a:outerShdw blurRad="38100" dist="38100" dir="2700000" algn="tl">
                  <a:srgbClr val="000000">
                    <a:alpha val="43137"/>
                  </a:srgbClr>
                </a:outerShdw>
              </a:effectLst>
              <a:latin typeface="Arial" pitchFamily="34" charset="0"/>
            </a:endParaRPr>
          </a:p>
        </p:txBody>
      </p:sp>
      <p:sp>
        <p:nvSpPr>
          <p:cNvPr id="8" name="Retângulo 5"/>
          <p:cNvSpPr/>
          <p:nvPr/>
        </p:nvSpPr>
        <p:spPr bwMode="auto">
          <a:xfrm>
            <a:off x="304800" y="4500570"/>
            <a:ext cx="8072494" cy="1214446"/>
          </a:xfrm>
          <a:prstGeom prst="roundRect">
            <a:avLst/>
          </a:prstGeom>
          <a:solidFill>
            <a:srgbClr val="009999"/>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nchor="ctr"/>
          <a:lstStyle/>
          <a:p>
            <a:pPr algn="ctr" eaLnBrk="0" hangingPunct="0">
              <a:lnSpc>
                <a:spcPct val="90000"/>
              </a:lnSpc>
              <a:spcBef>
                <a:spcPct val="20000"/>
              </a:spcBef>
              <a:buClr>
                <a:schemeClr val="bg2"/>
              </a:buClr>
              <a:defRPr/>
            </a:pPr>
            <a:r>
              <a:rPr lang="pt-BR" b="1" dirty="0">
                <a:solidFill>
                  <a:srgbClr val="FFFF00"/>
                </a:solidFill>
                <a:effectLst>
                  <a:outerShdw blurRad="38100" dist="38100" dir="2700000" algn="tl">
                    <a:srgbClr val="000000">
                      <a:alpha val="43137"/>
                    </a:srgbClr>
                  </a:outerShdw>
                </a:effectLst>
              </a:rPr>
              <a:t>Conflitos </a:t>
            </a:r>
            <a:r>
              <a:rPr lang="pt-BR" b="1" dirty="0" smtClean="0">
                <a:solidFill>
                  <a:srgbClr val="FFFF00"/>
                </a:solidFill>
                <a:effectLst>
                  <a:outerShdw blurRad="38100" dist="38100" dir="2700000" algn="tl">
                    <a:srgbClr val="000000">
                      <a:alpha val="43137"/>
                    </a:srgbClr>
                  </a:outerShdw>
                </a:effectLst>
              </a:rPr>
              <a:t>podem ser benéficos.</a:t>
            </a:r>
          </a:p>
          <a:p>
            <a:pPr algn="ctr" eaLnBrk="0" hangingPunct="0">
              <a:lnSpc>
                <a:spcPct val="90000"/>
              </a:lnSpc>
              <a:spcBef>
                <a:spcPct val="20000"/>
              </a:spcBef>
              <a:buClr>
                <a:schemeClr val="bg2"/>
              </a:buClr>
              <a:defRPr/>
            </a:pPr>
            <a:endParaRPr lang="pt-BR" b="1" dirty="0">
              <a:solidFill>
                <a:srgbClr val="FFFF00"/>
              </a:solidFill>
              <a:effectLst>
                <a:outerShdw blurRad="38100" dist="38100" dir="2700000" algn="tl">
                  <a:srgbClr val="000000">
                    <a:alpha val="43137"/>
                  </a:srgbClr>
                </a:outerShdw>
              </a:effectLst>
            </a:endParaRPr>
          </a:p>
        </p:txBody>
      </p:sp>
      <p:sp>
        <p:nvSpPr>
          <p:cNvPr id="9" name="Retângulo 6"/>
          <p:cNvSpPr/>
          <p:nvPr/>
        </p:nvSpPr>
        <p:spPr bwMode="auto">
          <a:xfrm>
            <a:off x="4376766" y="5500702"/>
            <a:ext cx="4286280" cy="571504"/>
          </a:xfrm>
          <a:prstGeom prst="roundRect">
            <a:avLst/>
          </a:prstGeom>
          <a:solidFill>
            <a:srgbClr val="339966"/>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nchor="ctr"/>
          <a:lstStyle/>
          <a:p>
            <a:pPr algn="ctr" eaLnBrk="0" hangingPunct="0">
              <a:defRPr/>
            </a:pPr>
            <a:r>
              <a:rPr lang="pt-BR" b="1" dirty="0">
                <a:solidFill>
                  <a:srgbClr val="FFFF00"/>
                </a:solidFill>
                <a:effectLst>
                  <a:outerShdw blurRad="38100" dist="38100" dir="2700000" algn="tl">
                    <a:srgbClr val="000000">
                      <a:alpha val="43137"/>
                    </a:srgbClr>
                  </a:outerShdw>
                </a:effectLst>
              </a:rPr>
              <a:t>Abordagem Moderna</a:t>
            </a:r>
          </a:p>
        </p:txBody>
      </p:sp>
    </p:spTree>
    <p:extLst>
      <p:ext uri="{BB962C8B-B14F-4D97-AF65-F5344CB8AC3E}">
        <p14:creationId xmlns:p14="http://schemas.microsoft.com/office/powerpoint/2010/main" xmlns="" val="53215604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1+#ppt_w/2"/>
                                          </p:val>
                                        </p:tav>
                                        <p:tav tm="100000">
                                          <p:val>
                                            <p:strVal val="#ppt_x"/>
                                          </p:val>
                                        </p:tav>
                                      </p:tavLst>
                                    </p:anim>
                                    <p:anim calcmode="lin" valueType="num">
                                      <p:cBhvr additive="base">
                                        <p:cTn id="2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GESTÃO DE CONFLITOS</a:t>
            </a:r>
            <a:endParaRPr lang="en-US" dirty="0"/>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95</a:t>
            </a:fld>
            <a:endParaRPr lang="en-US" dirty="0"/>
          </a:p>
        </p:txBody>
      </p:sp>
      <p:sp>
        <p:nvSpPr>
          <p:cNvPr id="5" name="Retângulo 2"/>
          <p:cNvSpPr/>
          <p:nvPr/>
        </p:nvSpPr>
        <p:spPr bwMode="auto">
          <a:xfrm>
            <a:off x="304800" y="1285860"/>
            <a:ext cx="8072494" cy="1214446"/>
          </a:xfrm>
          <a:prstGeom prst="roundRect">
            <a:avLst/>
          </a:prstGeom>
          <a:solidFill>
            <a:srgbClr val="009999"/>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nchor="ctr"/>
          <a:lstStyle/>
          <a:p>
            <a:pPr algn="ctr" eaLnBrk="0" hangingPunct="0">
              <a:lnSpc>
                <a:spcPct val="90000"/>
              </a:lnSpc>
              <a:spcBef>
                <a:spcPct val="20000"/>
              </a:spcBef>
              <a:buClr>
                <a:schemeClr val="bg2"/>
              </a:buClr>
              <a:defRPr/>
            </a:pPr>
            <a:r>
              <a:rPr lang="pt-BR" b="1" dirty="0" smtClean="0">
                <a:solidFill>
                  <a:srgbClr val="FFFF00"/>
                </a:solidFill>
                <a:effectLst>
                  <a:outerShdw blurRad="38100" dist="38100" dir="2700000" algn="tl">
                    <a:srgbClr val="000000">
                      <a:alpha val="43137"/>
                    </a:srgbClr>
                  </a:outerShdw>
                </a:effectLst>
              </a:rPr>
              <a:t>Conflitos são resolvidos através da separação física dos envolvidos ou pela intervenção da alta gerência</a:t>
            </a:r>
            <a:endParaRPr lang="pt-BR" b="1" dirty="0">
              <a:solidFill>
                <a:srgbClr val="FFFF00"/>
              </a:solidFill>
              <a:effectLst>
                <a:outerShdw blurRad="38100" dist="38100" dir="2700000" algn="tl">
                  <a:srgbClr val="000000">
                    <a:alpha val="43137"/>
                  </a:srgbClr>
                </a:outerShdw>
              </a:effectLst>
            </a:endParaRPr>
          </a:p>
          <a:p>
            <a:pPr eaLnBrk="0" hangingPunct="0">
              <a:defRPr/>
            </a:pPr>
            <a:endParaRPr lang="pt-BR" b="1" dirty="0">
              <a:solidFill>
                <a:srgbClr val="FFFF00"/>
              </a:solidFill>
              <a:effectLst>
                <a:outerShdw blurRad="38100" dist="38100" dir="2700000" algn="tl">
                  <a:srgbClr val="000000">
                    <a:alpha val="43137"/>
                  </a:srgbClr>
                </a:outerShdw>
              </a:effectLst>
              <a:latin typeface="Arial" pitchFamily="34" charset="0"/>
            </a:endParaRPr>
          </a:p>
        </p:txBody>
      </p:sp>
      <p:sp>
        <p:nvSpPr>
          <p:cNvPr id="6" name="Retângulo 3"/>
          <p:cNvSpPr/>
          <p:nvPr/>
        </p:nvSpPr>
        <p:spPr bwMode="auto">
          <a:xfrm>
            <a:off x="4376766" y="2285992"/>
            <a:ext cx="4286280" cy="571504"/>
          </a:xfrm>
          <a:prstGeom prst="roundRect">
            <a:avLst/>
          </a:prstGeom>
          <a:solidFill>
            <a:srgbClr val="339966"/>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nchor="ctr"/>
          <a:lstStyle/>
          <a:p>
            <a:pPr algn="ctr" eaLnBrk="0" hangingPunct="0">
              <a:defRPr/>
            </a:pPr>
            <a:r>
              <a:rPr lang="pt-BR" b="1" dirty="0">
                <a:solidFill>
                  <a:srgbClr val="FFFF00"/>
                </a:solidFill>
                <a:effectLst>
                  <a:outerShdw blurRad="38100" dist="38100" dir="2700000" algn="tl">
                    <a:srgbClr val="000000">
                      <a:alpha val="43137"/>
                    </a:srgbClr>
                  </a:outerShdw>
                </a:effectLst>
              </a:rPr>
              <a:t>Abordagem Antiga</a:t>
            </a:r>
          </a:p>
        </p:txBody>
      </p:sp>
      <p:sp>
        <p:nvSpPr>
          <p:cNvPr id="7" name="Seta para baixo 4"/>
          <p:cNvSpPr/>
          <p:nvPr/>
        </p:nvSpPr>
        <p:spPr bwMode="auto">
          <a:xfrm>
            <a:off x="3733828" y="3000375"/>
            <a:ext cx="857250" cy="1357313"/>
          </a:xfrm>
          <a:prstGeom prst="downArrow">
            <a:avLst/>
          </a:prstGeom>
          <a:solidFill>
            <a:srgbClr val="339966"/>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eaLnBrk="0" hangingPunct="0">
              <a:defRPr/>
            </a:pPr>
            <a:endParaRPr lang="pt-BR" b="1">
              <a:solidFill>
                <a:srgbClr val="FFFF00"/>
              </a:solidFill>
              <a:effectLst>
                <a:outerShdw blurRad="38100" dist="38100" dir="2700000" algn="tl">
                  <a:srgbClr val="000000">
                    <a:alpha val="43137"/>
                  </a:srgbClr>
                </a:outerShdw>
              </a:effectLst>
              <a:latin typeface="Arial" pitchFamily="34" charset="0"/>
            </a:endParaRPr>
          </a:p>
        </p:txBody>
      </p:sp>
      <p:sp>
        <p:nvSpPr>
          <p:cNvPr id="8" name="Retângulo 5"/>
          <p:cNvSpPr/>
          <p:nvPr/>
        </p:nvSpPr>
        <p:spPr bwMode="auto">
          <a:xfrm>
            <a:off x="304800" y="4500570"/>
            <a:ext cx="8072494" cy="1443030"/>
          </a:xfrm>
          <a:prstGeom prst="roundRect">
            <a:avLst/>
          </a:prstGeom>
          <a:solidFill>
            <a:srgbClr val="009999"/>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nchor="ctr"/>
          <a:lstStyle/>
          <a:p>
            <a:pPr algn="ctr" eaLnBrk="0" hangingPunct="0">
              <a:lnSpc>
                <a:spcPct val="90000"/>
              </a:lnSpc>
              <a:spcBef>
                <a:spcPct val="20000"/>
              </a:spcBef>
              <a:buClr>
                <a:schemeClr val="bg2"/>
              </a:buClr>
              <a:defRPr/>
            </a:pPr>
            <a:r>
              <a:rPr lang="pt-BR" b="1" dirty="0" smtClean="0">
                <a:solidFill>
                  <a:srgbClr val="FFFF00"/>
                </a:solidFill>
                <a:effectLst>
                  <a:outerShdw blurRad="38100" dist="38100" dir="2700000" algn="tl">
                    <a:srgbClr val="000000">
                      <a:alpha val="43137"/>
                    </a:srgbClr>
                  </a:outerShdw>
                </a:effectLst>
              </a:rPr>
              <a:t>Conflitos são resolvidos pelos envolvidos juntamente com a gerência imediata, através da identificação das causas e uso de técnicas de solução de conflitos</a:t>
            </a:r>
          </a:p>
          <a:p>
            <a:pPr algn="ctr" eaLnBrk="0" hangingPunct="0">
              <a:lnSpc>
                <a:spcPct val="90000"/>
              </a:lnSpc>
              <a:spcBef>
                <a:spcPct val="20000"/>
              </a:spcBef>
              <a:buClr>
                <a:schemeClr val="bg2"/>
              </a:buClr>
              <a:defRPr/>
            </a:pPr>
            <a:endParaRPr lang="pt-BR" b="1" dirty="0">
              <a:solidFill>
                <a:srgbClr val="FFFF00"/>
              </a:solidFill>
              <a:effectLst>
                <a:outerShdw blurRad="38100" dist="38100" dir="2700000" algn="tl">
                  <a:srgbClr val="000000">
                    <a:alpha val="43137"/>
                  </a:srgbClr>
                </a:outerShdw>
              </a:effectLst>
            </a:endParaRPr>
          </a:p>
        </p:txBody>
      </p:sp>
      <p:sp>
        <p:nvSpPr>
          <p:cNvPr id="9" name="Retângulo 6"/>
          <p:cNvSpPr/>
          <p:nvPr/>
        </p:nvSpPr>
        <p:spPr bwMode="auto">
          <a:xfrm>
            <a:off x="4376766" y="5562600"/>
            <a:ext cx="4286280" cy="571504"/>
          </a:xfrm>
          <a:prstGeom prst="roundRect">
            <a:avLst/>
          </a:prstGeom>
          <a:solidFill>
            <a:srgbClr val="339966"/>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nchor="ctr"/>
          <a:lstStyle/>
          <a:p>
            <a:pPr algn="ctr" eaLnBrk="0" hangingPunct="0">
              <a:defRPr/>
            </a:pPr>
            <a:r>
              <a:rPr lang="pt-BR" b="1" dirty="0">
                <a:solidFill>
                  <a:srgbClr val="FFFF00"/>
                </a:solidFill>
                <a:effectLst>
                  <a:outerShdw blurRad="38100" dist="38100" dir="2700000" algn="tl">
                    <a:srgbClr val="000000">
                      <a:alpha val="43137"/>
                    </a:srgbClr>
                  </a:outerShdw>
                </a:effectLst>
              </a:rPr>
              <a:t>Abordagem Moderna</a:t>
            </a:r>
          </a:p>
        </p:txBody>
      </p:sp>
    </p:spTree>
    <p:extLst>
      <p:ext uri="{BB962C8B-B14F-4D97-AF65-F5344CB8AC3E}">
        <p14:creationId xmlns:p14="http://schemas.microsoft.com/office/powerpoint/2010/main" xmlns="" val="54031473"/>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1+#ppt_w/2"/>
                                          </p:val>
                                        </p:tav>
                                        <p:tav tm="100000">
                                          <p:val>
                                            <p:strVal val="#ppt_x"/>
                                          </p:val>
                                        </p:tav>
                                      </p:tavLst>
                                    </p:anim>
                                    <p:anim calcmode="lin" valueType="num">
                                      <p:cBhvr additive="base">
                                        <p:cTn id="2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GESTÃO DE CONFLITOS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96</a:t>
            </a:fld>
            <a:endParaRPr lang="en-US" dirty="0"/>
          </a:p>
        </p:txBody>
      </p:sp>
      <p:sp>
        <p:nvSpPr>
          <p:cNvPr id="5" name="Forma livre 6"/>
          <p:cNvSpPr/>
          <p:nvPr/>
        </p:nvSpPr>
        <p:spPr>
          <a:xfrm>
            <a:off x="457200" y="1752600"/>
            <a:ext cx="8153400" cy="27432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28600" lvl="1" indent="-228600" defTabSz="1066800"/>
            <a:r>
              <a:rPr lang="pt-BR" b="1" dirty="0">
                <a:solidFill>
                  <a:srgbClr val="FFFF00"/>
                </a:solidFill>
                <a:effectLst>
                  <a:outerShdw blurRad="38100" dist="38100" dir="2700000" algn="tl">
                    <a:srgbClr val="000000">
                      <a:alpha val="43137"/>
                    </a:srgbClr>
                  </a:outerShdw>
                </a:effectLst>
              </a:rPr>
              <a:t>Papel do Gerente de Projeto em relação a conflitos:</a:t>
            </a:r>
          </a:p>
          <a:p>
            <a:pPr marL="228600" lvl="1" indent="-228600" defTabSz="1066800"/>
            <a:endParaRPr lang="pt-BR" b="1" dirty="0">
              <a:solidFill>
                <a:srgbClr val="FFFF00"/>
              </a:solidFill>
              <a:effectLst>
                <a:outerShdw blurRad="38100" dist="38100" dir="2700000" algn="tl">
                  <a:srgbClr val="000000">
                    <a:alpha val="43137"/>
                  </a:srgbClr>
                </a:outerShdw>
              </a:effectLst>
            </a:endParaRPr>
          </a:p>
          <a:p>
            <a:pPr marL="228600" lvl="1" indent="-228600" defTabSz="1066800"/>
            <a:r>
              <a:rPr lang="pt-BR" b="1" dirty="0">
                <a:solidFill>
                  <a:srgbClr val="FFFF00"/>
                </a:solidFill>
                <a:effectLst>
                  <a:outerShdw blurRad="38100" dist="38100" dir="2700000" algn="tl">
                    <a:srgbClr val="000000">
                      <a:alpha val="43137"/>
                    </a:srgbClr>
                  </a:outerShdw>
                </a:effectLst>
              </a:rPr>
              <a:t>PROATIVAMENTE identificar problemas e conflitos potenciais e adotar ações corretivas ANTES do andamento do projeto ser impactado.</a:t>
            </a:r>
            <a:endParaRPr lang="en-US"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44472073"/>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TÉCNICAS DE SOLUÇÃO DE CONFLITOS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97</a:t>
            </a:fld>
            <a:endParaRPr lang="en-US" dirty="0"/>
          </a:p>
        </p:txBody>
      </p:sp>
      <p:sp>
        <p:nvSpPr>
          <p:cNvPr id="5" name="Forma livre 6"/>
          <p:cNvSpPr/>
          <p:nvPr/>
        </p:nvSpPr>
        <p:spPr>
          <a:xfrm>
            <a:off x="1762944" y="1752600"/>
            <a:ext cx="5704656" cy="2971800"/>
          </a:xfrm>
          <a:prstGeom prst="roundRect">
            <a:avLst/>
          </a:prstGeom>
          <a:solidFill>
            <a:srgbClr val="00B0F0">
              <a:alpha val="50196"/>
            </a:srgbClr>
          </a:solidFill>
          <a:ln/>
        </p:spPr>
        <p:style>
          <a:lnRef idx="3">
            <a:schemeClr val="lt1"/>
          </a:lnRef>
          <a:fillRef idx="1">
            <a:schemeClr val="accent6"/>
          </a:fillRef>
          <a:effectRef idx="1">
            <a:schemeClr val="accent6"/>
          </a:effectRef>
          <a:fontRef idx="minor">
            <a:schemeClr val="lt1"/>
          </a:fontRef>
        </p:style>
        <p:txBody>
          <a:bodyPr lIns="603225" tIns="333248" rIns="603225" bIns="170688" anchor="ctr"/>
          <a:lstStyle/>
          <a:p>
            <a:pPr marL="285750" lvl="1" indent="-285750" defTabSz="1066800">
              <a:buFont typeface="Arial" pitchFamily="34" charset="0"/>
              <a:buChar char="•"/>
            </a:pPr>
            <a:r>
              <a:rPr lang="pt-BR" sz="2800" b="1" dirty="0" smtClean="0">
                <a:solidFill>
                  <a:srgbClr val="FFFF00"/>
                </a:solidFill>
                <a:effectLst>
                  <a:outerShdw blurRad="38100" dist="38100" dir="2700000" algn="tl">
                    <a:srgbClr val="000000">
                      <a:alpha val="43137"/>
                    </a:srgbClr>
                  </a:outerShdw>
                </a:effectLst>
                <a:cs typeface="Arial" charset="0"/>
              </a:rPr>
              <a:t>Colaboração</a:t>
            </a:r>
          </a:p>
          <a:p>
            <a:pPr marL="285750" lvl="1" indent="-285750" defTabSz="1066800">
              <a:buFont typeface="Arial" pitchFamily="34" charset="0"/>
              <a:buChar char="•"/>
            </a:pPr>
            <a:r>
              <a:rPr lang="pt-BR" sz="2800" b="1" dirty="0" smtClean="0">
                <a:solidFill>
                  <a:srgbClr val="FFFF00"/>
                </a:solidFill>
                <a:effectLst>
                  <a:outerShdw blurRad="38100" dist="38100" dir="2700000" algn="tl">
                    <a:srgbClr val="000000">
                      <a:alpha val="43137"/>
                    </a:srgbClr>
                  </a:outerShdw>
                </a:effectLst>
                <a:cs typeface="Arial" charset="0"/>
              </a:rPr>
              <a:t>Negociação</a:t>
            </a:r>
          </a:p>
          <a:p>
            <a:pPr marL="285750" lvl="1" indent="-285750" defTabSz="1066800">
              <a:buFont typeface="Arial" pitchFamily="34" charset="0"/>
              <a:buChar char="•"/>
            </a:pPr>
            <a:r>
              <a:rPr lang="pt-BR" sz="2800" b="1" i="1" dirty="0" smtClean="0">
                <a:solidFill>
                  <a:srgbClr val="FFFF00"/>
                </a:solidFill>
                <a:effectLst>
                  <a:outerShdw blurRad="38100" dist="38100" dir="2700000" algn="tl">
                    <a:srgbClr val="000000">
                      <a:alpha val="43137"/>
                    </a:srgbClr>
                  </a:outerShdw>
                </a:effectLst>
                <a:cs typeface="Arial" charset="0"/>
              </a:rPr>
              <a:t>Panos Quentes</a:t>
            </a:r>
          </a:p>
          <a:p>
            <a:pPr marL="285750" lvl="1" indent="-285750" defTabSz="1066800">
              <a:buFont typeface="Arial" pitchFamily="34" charset="0"/>
              <a:buChar char="•"/>
            </a:pPr>
            <a:r>
              <a:rPr lang="pt-BR" sz="2800" b="1" dirty="0" smtClean="0">
                <a:solidFill>
                  <a:srgbClr val="FFFF00"/>
                </a:solidFill>
                <a:effectLst>
                  <a:outerShdw blurRad="38100" dist="38100" dir="2700000" algn="tl">
                    <a:srgbClr val="000000">
                      <a:alpha val="43137"/>
                    </a:srgbClr>
                  </a:outerShdw>
                </a:effectLst>
                <a:cs typeface="Arial" charset="0"/>
              </a:rPr>
              <a:t>Retirada Estratégica</a:t>
            </a:r>
          </a:p>
          <a:p>
            <a:pPr marL="285750" lvl="1" indent="-285750" defTabSz="1066800">
              <a:buFont typeface="Arial" pitchFamily="34" charset="0"/>
              <a:buChar char="•"/>
            </a:pPr>
            <a:r>
              <a:rPr lang="pt-BR" sz="2800" b="1" i="1" dirty="0" smtClean="0">
                <a:solidFill>
                  <a:srgbClr val="FFFF00"/>
                </a:solidFill>
                <a:effectLst>
                  <a:outerShdw blurRad="38100" dist="38100" dir="2700000" algn="tl">
                    <a:srgbClr val="000000">
                      <a:alpha val="43137"/>
                    </a:srgbClr>
                  </a:outerShdw>
                </a:effectLst>
                <a:cs typeface="Arial" charset="0"/>
              </a:rPr>
              <a:t>Força</a:t>
            </a:r>
            <a:endParaRPr lang="en-US" b="1"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3939374930"/>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TÉCNICAS DE SOLUÇÃO DE CONFLITOS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98</a:t>
            </a:fld>
            <a:endParaRPr lang="en-US" dirty="0"/>
          </a:p>
        </p:txBody>
      </p:sp>
      <p:sp>
        <p:nvSpPr>
          <p:cNvPr id="5" name="Retângulo de cantos arredondados 2"/>
          <p:cNvSpPr/>
          <p:nvPr/>
        </p:nvSpPr>
        <p:spPr bwMode="auto">
          <a:xfrm>
            <a:off x="928662" y="1857364"/>
            <a:ext cx="2143140" cy="500066"/>
          </a:xfrm>
          <a:prstGeom prst="roundRect">
            <a:avLst/>
          </a:prstGeom>
          <a:solidFill>
            <a:srgbClr val="339966"/>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algn="ctr" eaLnBrk="0" hangingPunct="0">
              <a:defRPr/>
            </a:pPr>
            <a:r>
              <a:rPr lang="pt-BR" sz="2000" b="1" dirty="0">
                <a:solidFill>
                  <a:srgbClr val="FFFF00"/>
                </a:solidFill>
                <a:effectLst>
                  <a:outerShdw blurRad="38100" dist="38100" dir="2700000" algn="tl">
                    <a:srgbClr val="000000">
                      <a:alpha val="43137"/>
                    </a:srgbClr>
                  </a:outerShdw>
                </a:effectLst>
              </a:rPr>
              <a:t>Colaboração</a:t>
            </a:r>
          </a:p>
        </p:txBody>
      </p:sp>
      <p:sp>
        <p:nvSpPr>
          <p:cNvPr id="6" name="Retângulo de cantos arredondados 3"/>
          <p:cNvSpPr/>
          <p:nvPr/>
        </p:nvSpPr>
        <p:spPr bwMode="auto">
          <a:xfrm>
            <a:off x="928662" y="2500306"/>
            <a:ext cx="2143140" cy="500066"/>
          </a:xfrm>
          <a:prstGeom prst="roundRect">
            <a:avLst/>
          </a:prstGeom>
          <a:solidFill>
            <a:srgbClr val="339966"/>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algn="ctr" eaLnBrk="0" hangingPunct="0">
              <a:defRPr/>
            </a:pPr>
            <a:r>
              <a:rPr lang="pt-BR" sz="2000" b="1" dirty="0">
                <a:solidFill>
                  <a:srgbClr val="FFFF00"/>
                </a:solidFill>
                <a:effectLst>
                  <a:outerShdw blurRad="38100" dist="38100" dir="2700000" algn="tl">
                    <a:srgbClr val="000000">
                      <a:alpha val="43137"/>
                    </a:srgbClr>
                  </a:outerShdw>
                </a:effectLst>
              </a:rPr>
              <a:t>Negociação</a:t>
            </a:r>
          </a:p>
        </p:txBody>
      </p:sp>
      <p:sp>
        <p:nvSpPr>
          <p:cNvPr id="7" name="Retângulo de cantos arredondados 4"/>
          <p:cNvSpPr/>
          <p:nvPr/>
        </p:nvSpPr>
        <p:spPr bwMode="auto">
          <a:xfrm>
            <a:off x="928662" y="3143248"/>
            <a:ext cx="2143140" cy="500066"/>
          </a:xfrm>
          <a:prstGeom prst="roundRect">
            <a:avLst/>
          </a:prstGeom>
          <a:solidFill>
            <a:srgbClr val="339966"/>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algn="ctr" eaLnBrk="0" hangingPunct="0">
              <a:defRPr/>
            </a:pPr>
            <a:r>
              <a:rPr lang="pt-BR" sz="2000" b="1" dirty="0">
                <a:solidFill>
                  <a:srgbClr val="FFFF00"/>
                </a:solidFill>
                <a:effectLst>
                  <a:outerShdw blurRad="38100" dist="38100" dir="2700000" algn="tl">
                    <a:srgbClr val="000000">
                      <a:alpha val="43137"/>
                    </a:srgbClr>
                  </a:outerShdw>
                </a:effectLst>
              </a:rPr>
              <a:t>Panos Quentes</a:t>
            </a:r>
          </a:p>
        </p:txBody>
      </p:sp>
      <p:sp>
        <p:nvSpPr>
          <p:cNvPr id="8" name="Retângulo de cantos arredondados 5"/>
          <p:cNvSpPr/>
          <p:nvPr/>
        </p:nvSpPr>
        <p:spPr bwMode="auto">
          <a:xfrm>
            <a:off x="928662" y="3786190"/>
            <a:ext cx="2143140" cy="500066"/>
          </a:xfrm>
          <a:prstGeom prst="roundRect">
            <a:avLst/>
          </a:prstGeom>
          <a:solidFill>
            <a:srgbClr val="339966"/>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algn="ctr" eaLnBrk="0" hangingPunct="0">
              <a:defRPr/>
            </a:pPr>
            <a:r>
              <a:rPr lang="pt-BR" sz="2000" b="1" dirty="0">
                <a:solidFill>
                  <a:srgbClr val="FFFF00"/>
                </a:solidFill>
                <a:effectLst>
                  <a:outerShdw blurRad="38100" dist="38100" dir="2700000" algn="tl">
                    <a:srgbClr val="000000">
                      <a:alpha val="43137"/>
                    </a:srgbClr>
                  </a:outerShdw>
                </a:effectLst>
              </a:rPr>
              <a:t>Ret. Estratégica</a:t>
            </a:r>
          </a:p>
        </p:txBody>
      </p:sp>
      <p:sp>
        <p:nvSpPr>
          <p:cNvPr id="9" name="Retângulo de cantos arredondados 6"/>
          <p:cNvSpPr/>
          <p:nvPr/>
        </p:nvSpPr>
        <p:spPr bwMode="auto">
          <a:xfrm>
            <a:off x="928662" y="4429132"/>
            <a:ext cx="2143140" cy="500066"/>
          </a:xfrm>
          <a:prstGeom prst="roundRect">
            <a:avLst/>
          </a:prstGeom>
          <a:solidFill>
            <a:srgbClr val="339966"/>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algn="ctr" eaLnBrk="0" hangingPunct="0">
              <a:defRPr/>
            </a:pPr>
            <a:r>
              <a:rPr lang="pt-BR" sz="2000" b="1" dirty="0">
                <a:solidFill>
                  <a:srgbClr val="FFFF00"/>
                </a:solidFill>
                <a:effectLst>
                  <a:outerShdw blurRad="38100" dist="38100" dir="2700000" algn="tl">
                    <a:srgbClr val="000000">
                      <a:alpha val="43137"/>
                    </a:srgbClr>
                  </a:outerShdw>
                </a:effectLst>
              </a:rPr>
              <a:t>Força</a:t>
            </a:r>
          </a:p>
        </p:txBody>
      </p:sp>
      <p:sp>
        <p:nvSpPr>
          <p:cNvPr id="10" name="Retângulo de cantos arredondados 12"/>
          <p:cNvSpPr/>
          <p:nvPr/>
        </p:nvSpPr>
        <p:spPr bwMode="auto">
          <a:xfrm>
            <a:off x="6143636" y="1857364"/>
            <a:ext cx="2143140" cy="500066"/>
          </a:xfrm>
          <a:prstGeom prst="roundRect">
            <a:avLst/>
          </a:prstGeom>
          <a:solidFill>
            <a:srgbClr val="339966"/>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algn="ctr" eaLnBrk="0" hangingPunct="0">
              <a:defRPr/>
            </a:pPr>
            <a:r>
              <a:rPr lang="pt-BR" sz="2000" b="1" dirty="0" err="1">
                <a:solidFill>
                  <a:srgbClr val="FFFF00"/>
                </a:solidFill>
                <a:effectLst>
                  <a:outerShdw blurRad="38100" dist="38100" dir="2700000" algn="tl">
                    <a:srgbClr val="000000">
                      <a:alpha val="43137"/>
                    </a:srgbClr>
                  </a:outerShdw>
                </a:effectLst>
              </a:rPr>
              <a:t>Confronting</a:t>
            </a:r>
            <a:r>
              <a:rPr lang="pt-BR" sz="2000" b="1" dirty="0">
                <a:solidFill>
                  <a:srgbClr val="FFFF00"/>
                </a:solidFill>
                <a:effectLst>
                  <a:outerShdw blurRad="38100" dist="38100" dir="2700000" algn="tl">
                    <a:srgbClr val="000000">
                      <a:alpha val="43137"/>
                    </a:srgbClr>
                  </a:outerShdw>
                </a:effectLst>
              </a:rPr>
              <a:t>*</a:t>
            </a:r>
          </a:p>
        </p:txBody>
      </p:sp>
      <p:sp>
        <p:nvSpPr>
          <p:cNvPr id="11" name="Retângulo de cantos arredondados 13"/>
          <p:cNvSpPr/>
          <p:nvPr/>
        </p:nvSpPr>
        <p:spPr bwMode="auto">
          <a:xfrm>
            <a:off x="6143636" y="2500306"/>
            <a:ext cx="2143140" cy="500066"/>
          </a:xfrm>
          <a:prstGeom prst="roundRect">
            <a:avLst/>
          </a:prstGeom>
          <a:solidFill>
            <a:srgbClr val="339966"/>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algn="ctr" eaLnBrk="0" hangingPunct="0">
              <a:defRPr/>
            </a:pPr>
            <a:r>
              <a:rPr lang="pt-BR" sz="2000" b="1" dirty="0" err="1">
                <a:solidFill>
                  <a:srgbClr val="FFFF00"/>
                </a:solidFill>
                <a:effectLst>
                  <a:outerShdw blurRad="38100" dist="38100" dir="2700000" algn="tl">
                    <a:srgbClr val="000000">
                      <a:alpha val="43137"/>
                    </a:srgbClr>
                  </a:outerShdw>
                </a:effectLst>
              </a:rPr>
              <a:t>Compromise</a:t>
            </a:r>
            <a:endParaRPr lang="pt-BR" sz="2000" b="1" dirty="0">
              <a:solidFill>
                <a:srgbClr val="FFFF00"/>
              </a:solidFill>
              <a:effectLst>
                <a:outerShdw blurRad="38100" dist="38100" dir="2700000" algn="tl">
                  <a:srgbClr val="000000">
                    <a:alpha val="43137"/>
                  </a:srgbClr>
                </a:outerShdw>
              </a:effectLst>
            </a:endParaRPr>
          </a:p>
        </p:txBody>
      </p:sp>
      <p:sp>
        <p:nvSpPr>
          <p:cNvPr id="12" name="Retângulo de cantos arredondados 14"/>
          <p:cNvSpPr/>
          <p:nvPr/>
        </p:nvSpPr>
        <p:spPr bwMode="auto">
          <a:xfrm>
            <a:off x="6143636" y="3143248"/>
            <a:ext cx="2143140" cy="500066"/>
          </a:xfrm>
          <a:prstGeom prst="roundRect">
            <a:avLst/>
          </a:prstGeom>
          <a:solidFill>
            <a:srgbClr val="339966"/>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algn="ctr" eaLnBrk="0" hangingPunct="0">
              <a:defRPr/>
            </a:pPr>
            <a:r>
              <a:rPr lang="pt-BR" sz="2000" b="1" dirty="0" err="1">
                <a:solidFill>
                  <a:srgbClr val="FFFF00"/>
                </a:solidFill>
                <a:effectLst>
                  <a:outerShdw blurRad="38100" dist="38100" dir="2700000" algn="tl">
                    <a:srgbClr val="000000">
                      <a:alpha val="43137"/>
                    </a:srgbClr>
                  </a:outerShdw>
                </a:effectLst>
              </a:rPr>
              <a:t>Smoothing</a:t>
            </a:r>
            <a:endParaRPr lang="pt-BR" sz="2000" b="1" dirty="0">
              <a:solidFill>
                <a:srgbClr val="FFFF00"/>
              </a:solidFill>
              <a:effectLst>
                <a:outerShdw blurRad="38100" dist="38100" dir="2700000" algn="tl">
                  <a:srgbClr val="000000">
                    <a:alpha val="43137"/>
                  </a:srgbClr>
                </a:outerShdw>
              </a:effectLst>
            </a:endParaRPr>
          </a:p>
        </p:txBody>
      </p:sp>
      <p:sp>
        <p:nvSpPr>
          <p:cNvPr id="13" name="Retângulo de cantos arredondados 15"/>
          <p:cNvSpPr/>
          <p:nvPr/>
        </p:nvSpPr>
        <p:spPr bwMode="auto">
          <a:xfrm>
            <a:off x="6143636" y="3786190"/>
            <a:ext cx="2143140" cy="500066"/>
          </a:xfrm>
          <a:prstGeom prst="roundRect">
            <a:avLst/>
          </a:prstGeom>
          <a:solidFill>
            <a:srgbClr val="339966"/>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algn="ctr" eaLnBrk="0" hangingPunct="0">
              <a:defRPr/>
            </a:pPr>
            <a:r>
              <a:rPr lang="pt-BR" sz="2000" b="1" dirty="0" err="1">
                <a:solidFill>
                  <a:srgbClr val="FFFF00"/>
                </a:solidFill>
                <a:effectLst>
                  <a:outerShdw blurRad="38100" dist="38100" dir="2700000" algn="tl">
                    <a:srgbClr val="000000">
                      <a:alpha val="43137"/>
                    </a:srgbClr>
                  </a:outerShdw>
                </a:effectLst>
              </a:rPr>
              <a:t>Withdrawal</a:t>
            </a:r>
            <a:endParaRPr lang="pt-BR" sz="2000" b="1" dirty="0">
              <a:solidFill>
                <a:srgbClr val="FFFF00"/>
              </a:solidFill>
              <a:effectLst>
                <a:outerShdw blurRad="38100" dist="38100" dir="2700000" algn="tl">
                  <a:srgbClr val="000000">
                    <a:alpha val="43137"/>
                  </a:srgbClr>
                </a:outerShdw>
              </a:effectLst>
            </a:endParaRPr>
          </a:p>
        </p:txBody>
      </p:sp>
      <p:sp>
        <p:nvSpPr>
          <p:cNvPr id="14" name="Retângulo de cantos arredondados 16"/>
          <p:cNvSpPr/>
          <p:nvPr/>
        </p:nvSpPr>
        <p:spPr bwMode="auto">
          <a:xfrm>
            <a:off x="6143636" y="4429132"/>
            <a:ext cx="2143140" cy="500066"/>
          </a:xfrm>
          <a:prstGeom prst="roundRect">
            <a:avLst/>
          </a:prstGeom>
          <a:solidFill>
            <a:srgbClr val="339966"/>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a:lstStyle/>
          <a:p>
            <a:pPr algn="ctr" eaLnBrk="0" hangingPunct="0">
              <a:defRPr/>
            </a:pPr>
            <a:r>
              <a:rPr lang="pt-BR" sz="2000" b="1" dirty="0" err="1">
                <a:solidFill>
                  <a:srgbClr val="FFFF00"/>
                </a:solidFill>
                <a:effectLst>
                  <a:outerShdw blurRad="38100" dist="38100" dir="2700000" algn="tl">
                    <a:srgbClr val="000000">
                      <a:alpha val="43137"/>
                    </a:srgbClr>
                  </a:outerShdw>
                </a:effectLst>
              </a:rPr>
              <a:t>Forcing</a:t>
            </a:r>
            <a:endParaRPr lang="pt-BR" sz="2000" b="1" dirty="0">
              <a:solidFill>
                <a:srgbClr val="FFFF00"/>
              </a:solidFill>
              <a:effectLst>
                <a:outerShdw blurRad="38100" dist="38100" dir="2700000" algn="tl">
                  <a:srgbClr val="000000">
                    <a:alpha val="43137"/>
                  </a:srgbClr>
                </a:outerShdw>
              </a:effectLst>
            </a:endParaRPr>
          </a:p>
        </p:txBody>
      </p:sp>
      <p:sp>
        <p:nvSpPr>
          <p:cNvPr id="15" name="CaixaDeTexto 17"/>
          <p:cNvSpPr txBox="1">
            <a:spLocks noChangeArrowheads="1"/>
          </p:cNvSpPr>
          <p:nvPr/>
        </p:nvSpPr>
        <p:spPr bwMode="auto">
          <a:xfrm>
            <a:off x="6477000" y="5410200"/>
            <a:ext cx="18510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r>
              <a:rPr lang="pt-BR" sz="18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*Problem Solving</a:t>
            </a:r>
          </a:p>
        </p:txBody>
      </p:sp>
      <p:sp>
        <p:nvSpPr>
          <p:cNvPr id="16" name="Seta para a esquerda e para a direita 18"/>
          <p:cNvSpPr/>
          <p:nvPr/>
        </p:nvSpPr>
        <p:spPr bwMode="auto">
          <a:xfrm>
            <a:off x="3286125" y="1912791"/>
            <a:ext cx="2643188" cy="428625"/>
          </a:xfrm>
          <a:prstGeom prst="leftRightArrow">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pt-BR" sz="2000" i="0">
              <a:latin typeface="Arial" pitchFamily="34" charset="0"/>
              <a:ea typeface="MS PGothic" pitchFamily="34" charset="-128"/>
              <a:cs typeface="+mn-cs"/>
            </a:endParaRPr>
          </a:p>
        </p:txBody>
      </p:sp>
      <p:sp>
        <p:nvSpPr>
          <p:cNvPr id="17" name="Seta para a esquerda e para a direita 19"/>
          <p:cNvSpPr/>
          <p:nvPr/>
        </p:nvSpPr>
        <p:spPr bwMode="auto">
          <a:xfrm>
            <a:off x="3286125" y="2555729"/>
            <a:ext cx="2643188" cy="428625"/>
          </a:xfrm>
          <a:prstGeom prst="leftRightArrow">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pt-BR" sz="2000" i="0">
              <a:latin typeface="Arial" pitchFamily="34" charset="0"/>
              <a:ea typeface="MS PGothic" pitchFamily="34" charset="-128"/>
              <a:cs typeface="+mn-cs"/>
            </a:endParaRPr>
          </a:p>
        </p:txBody>
      </p:sp>
      <p:sp>
        <p:nvSpPr>
          <p:cNvPr id="18" name="Seta para a esquerda e para a direita 20"/>
          <p:cNvSpPr/>
          <p:nvPr/>
        </p:nvSpPr>
        <p:spPr bwMode="auto">
          <a:xfrm>
            <a:off x="3286125" y="3198666"/>
            <a:ext cx="2643188" cy="428625"/>
          </a:xfrm>
          <a:prstGeom prst="leftRightArrow">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pt-BR" sz="2000" i="0">
              <a:latin typeface="Arial" pitchFamily="34" charset="0"/>
              <a:ea typeface="MS PGothic" pitchFamily="34" charset="-128"/>
              <a:cs typeface="+mn-cs"/>
            </a:endParaRPr>
          </a:p>
        </p:txBody>
      </p:sp>
      <p:sp>
        <p:nvSpPr>
          <p:cNvPr id="19" name="Seta para a esquerda e para a direita 21"/>
          <p:cNvSpPr/>
          <p:nvPr/>
        </p:nvSpPr>
        <p:spPr bwMode="auto">
          <a:xfrm>
            <a:off x="3286125" y="3841604"/>
            <a:ext cx="2643188" cy="428625"/>
          </a:xfrm>
          <a:prstGeom prst="leftRightArrow">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pt-BR" sz="2000" i="0">
              <a:latin typeface="Arial" pitchFamily="34" charset="0"/>
              <a:ea typeface="MS PGothic" pitchFamily="34" charset="-128"/>
              <a:cs typeface="+mn-cs"/>
            </a:endParaRPr>
          </a:p>
        </p:txBody>
      </p:sp>
      <p:sp>
        <p:nvSpPr>
          <p:cNvPr id="20" name="Seta para a esquerda e para a direita 22"/>
          <p:cNvSpPr/>
          <p:nvPr/>
        </p:nvSpPr>
        <p:spPr bwMode="auto">
          <a:xfrm>
            <a:off x="3286125" y="4484541"/>
            <a:ext cx="2643188" cy="428625"/>
          </a:xfrm>
          <a:prstGeom prst="leftRightArrow">
            <a:avLst/>
          </a:prstGeom>
          <a:solidFill>
            <a:srgbClr val="00B050"/>
          </a:solidFill>
          <a:ln w="38100"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pt-BR" sz="2000" i="0">
              <a:latin typeface="Arial" pitchFamily="34" charset="0"/>
              <a:ea typeface="MS PGothic" pitchFamily="34" charset="-128"/>
              <a:cs typeface="+mn-cs"/>
            </a:endParaRPr>
          </a:p>
        </p:txBody>
      </p:sp>
    </p:spTree>
    <p:extLst>
      <p:ext uri="{BB962C8B-B14F-4D97-AF65-F5344CB8AC3E}">
        <p14:creationId xmlns:p14="http://schemas.microsoft.com/office/powerpoint/2010/main" xmlns="" val="623455748"/>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par>
                                <p:cTn id="22" presetID="3"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par>
                                <p:cTn id="33" presetID="3" presetClass="entr" presetSubtype="1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linds(horizontal)">
                                      <p:cBhvr>
                                        <p:cTn id="40" dur="500"/>
                                        <p:tgtEl>
                                          <p:spTgt spid="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linds(horizontal)">
                                      <p:cBhvr>
                                        <p:cTn id="43" dur="500"/>
                                        <p:tgtEl>
                                          <p:spTgt spid="19"/>
                                        </p:tgtEl>
                                      </p:cBhvr>
                                    </p:animEffect>
                                  </p:childTnLst>
                                </p:cTn>
                              </p:par>
                              <p:par>
                                <p:cTn id="44" presetID="3" presetClass="entr" presetSubtype="1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blinds(horizontal)">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linds(horizontal)">
                                      <p:cBhvr>
                                        <p:cTn id="51" dur="500"/>
                                        <p:tgtEl>
                                          <p:spTgt spid="9"/>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blinds(horizontal)">
                                      <p:cBhvr>
                                        <p:cTn id="54" dur="500"/>
                                        <p:tgtEl>
                                          <p:spTgt spid="20"/>
                                        </p:tgtEl>
                                      </p:cBhvr>
                                    </p:animEffect>
                                  </p:childTnLst>
                                </p:cTn>
                              </p:par>
                              <p:par>
                                <p:cTn id="55" presetID="3" presetClass="entr" presetSubtype="1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blinds(horizontal)">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blinds(horizontal)">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animBg="1"/>
      <p:bldP spid="19" grpId="0" animBg="1"/>
      <p:bldP spid="2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TÉCNICAS DE SOLUÇÃO DE CONFLITOS</a:t>
            </a:r>
            <a:endParaRPr lang="en-US" dirty="0"/>
          </a:p>
        </p:txBody>
      </p:sp>
      <p:sp>
        <p:nvSpPr>
          <p:cNvPr id="4" name="Slide Number Placeholder 3"/>
          <p:cNvSpPr>
            <a:spLocks noGrp="1"/>
          </p:cNvSpPr>
          <p:nvPr>
            <p:ph type="sldNum" sz="quarter" idx="12"/>
          </p:nvPr>
        </p:nvSpPr>
        <p:spPr/>
        <p:txBody>
          <a:bodyPr/>
          <a:lstStyle/>
          <a:p>
            <a:pPr>
              <a:defRPr/>
            </a:pPr>
            <a:fld id="{C0752001-7506-4FE8-AED5-E145E4EDF1D4}" type="slidenum">
              <a:rPr lang="en-US" smtClean="0"/>
              <a:pPr>
                <a:defRPr/>
              </a:pPr>
              <a:t>99</a:t>
            </a:fld>
            <a:endParaRPr lang="en-US" dirty="0"/>
          </a:p>
        </p:txBody>
      </p:sp>
      <p:sp>
        <p:nvSpPr>
          <p:cNvPr id="5" name="Retângulo 20"/>
          <p:cNvSpPr>
            <a:spLocks noChangeArrowheads="1"/>
          </p:cNvSpPr>
          <p:nvPr/>
        </p:nvSpPr>
        <p:spPr bwMode="auto">
          <a:xfrm>
            <a:off x="533400" y="1785938"/>
            <a:ext cx="8039100" cy="1123712"/>
          </a:xfrm>
          <a:prstGeom prst="roundRect">
            <a:avLst/>
          </a:prstGeom>
          <a:solidFill>
            <a:srgbClr val="00B050"/>
          </a:solidFill>
          <a:ln/>
          <a:extLst/>
        </p:spPr>
        <p:style>
          <a:lnRef idx="3">
            <a:schemeClr val="lt1"/>
          </a:lnRef>
          <a:fillRef idx="1">
            <a:schemeClr val="accent3"/>
          </a:fillRef>
          <a:effectRef idx="1">
            <a:schemeClr val="accent3"/>
          </a:effectRef>
          <a:fontRef idx="minor">
            <a:schemeClr val="lt1"/>
          </a:fontRef>
        </p:style>
        <p:txBody>
          <a:bodyPr wrap="square">
            <a:spAutoFit/>
          </a:bodyPr>
          <a:lstStyle/>
          <a:p>
            <a:pPr marL="342900" indent="-342900" eaLnBrk="0" hangingPunct="0">
              <a:buFont typeface="Arial" pitchFamily="34" charset="0"/>
              <a:buChar char="•"/>
            </a:pPr>
            <a:r>
              <a:rPr lang="pt-BR" sz="20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Para reduzir custos;</a:t>
            </a:r>
          </a:p>
          <a:p>
            <a:pPr marL="342900" indent="-342900" eaLnBrk="0" hangingPunct="0">
              <a:buFont typeface="Arial" pitchFamily="34" charset="0"/>
              <a:buChar char="•"/>
            </a:pPr>
            <a:r>
              <a:rPr lang="pt-BR" sz="20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Quando as habilidades se complementam;</a:t>
            </a:r>
          </a:p>
          <a:p>
            <a:pPr marL="342900" indent="-342900" eaLnBrk="0" hangingPunct="0">
              <a:buFont typeface="Arial" pitchFamily="34" charset="0"/>
              <a:buChar char="•"/>
            </a:pPr>
            <a:r>
              <a:rPr lang="pt-BR" sz="20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Quando há confiança na capacidade técnica do outro.</a:t>
            </a:r>
          </a:p>
        </p:txBody>
      </p:sp>
      <p:sp>
        <p:nvSpPr>
          <p:cNvPr id="6" name="Retângulo 23"/>
          <p:cNvSpPr/>
          <p:nvPr/>
        </p:nvSpPr>
        <p:spPr>
          <a:xfrm>
            <a:off x="914400" y="1267981"/>
            <a:ext cx="7858125" cy="523875"/>
          </a:xfrm>
          <a:prstGeom prst="rect">
            <a:avLst/>
          </a:prstGeom>
        </p:spPr>
        <p:txBody>
          <a:bodyPr>
            <a:spAutoFit/>
          </a:bodyPr>
          <a:lstStyle/>
          <a:p>
            <a:pPr eaLnBrk="0" hangingPunct="0">
              <a:defRPr/>
            </a:pPr>
            <a:r>
              <a:rPr lang="pt-BR" sz="2800" b="1" dirty="0">
                <a:solidFill>
                  <a:srgbClr val="FFFF00"/>
                </a:solidFill>
                <a:effectLst>
                  <a:outerShdw blurRad="38100" dist="38100" dir="2700000" algn="tl">
                    <a:srgbClr val="000000">
                      <a:alpha val="43137"/>
                    </a:srgbClr>
                  </a:outerShdw>
                </a:effectLst>
                <a:latin typeface="Calibri" pitchFamily="34" charset="0"/>
                <a:ea typeface="MS PGothic" pitchFamily="34" charset="-128"/>
                <a:cs typeface="Arial" pitchFamily="34" charset="0"/>
              </a:rPr>
              <a:t>Quando aplicar COLABORAÇÃO:</a:t>
            </a:r>
          </a:p>
        </p:txBody>
      </p:sp>
      <p:sp>
        <p:nvSpPr>
          <p:cNvPr id="7" name="Retângulo 25"/>
          <p:cNvSpPr>
            <a:spLocks noChangeArrowheads="1"/>
          </p:cNvSpPr>
          <p:nvPr/>
        </p:nvSpPr>
        <p:spPr bwMode="auto">
          <a:xfrm>
            <a:off x="138113" y="4745038"/>
            <a:ext cx="8839200" cy="1123712"/>
          </a:xfrm>
          <a:prstGeom prst="roundRect">
            <a:avLst/>
          </a:prstGeom>
          <a:solidFill>
            <a:srgbClr val="00B050"/>
          </a:solidFill>
          <a:ln/>
          <a:extLst/>
        </p:spPr>
        <p:style>
          <a:lnRef idx="3">
            <a:schemeClr val="lt1"/>
          </a:lnRef>
          <a:fillRef idx="1">
            <a:schemeClr val="accent3"/>
          </a:fillRef>
          <a:effectRef idx="1">
            <a:schemeClr val="accent3"/>
          </a:effectRef>
          <a:fontRef idx="minor">
            <a:schemeClr val="lt1"/>
          </a:fontRef>
        </p:style>
        <p:txBody>
          <a:bodyPr wrap="square">
            <a:spAutoFit/>
          </a:bodyPr>
          <a:lstStyle/>
          <a:p>
            <a:pPr marL="2628900" lvl="5" indent="-342900" eaLnBrk="0" hangingPunct="0">
              <a:buFont typeface="Arial" pitchFamily="34" charset="0"/>
              <a:buChar char="•"/>
            </a:pPr>
            <a:r>
              <a:rPr lang="pt-BR" sz="20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Quando as duas partes precisam vencer;</a:t>
            </a:r>
          </a:p>
          <a:p>
            <a:pPr marL="2628900" lvl="5" indent="-342900" eaLnBrk="0" hangingPunct="0">
              <a:buFont typeface="Arial" pitchFamily="34" charset="0"/>
              <a:buChar char="•"/>
            </a:pPr>
            <a:r>
              <a:rPr lang="pt-BR" sz="20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Quando você não pode vencer;</a:t>
            </a:r>
          </a:p>
          <a:p>
            <a:pPr marL="2628900" lvl="5" indent="-342900" eaLnBrk="0" hangingPunct="0">
              <a:buFont typeface="Arial" pitchFamily="34" charset="0"/>
              <a:buChar char="•"/>
            </a:pPr>
            <a:r>
              <a:rPr lang="pt-BR" sz="2000" b="1" dirty="0">
                <a:solidFill>
                  <a:srgbClr val="FFFF00"/>
                </a:solidFill>
                <a:effectLst>
                  <a:outerShdw blurRad="38100" dist="38100" dir="2700000" algn="tl">
                    <a:srgbClr val="000000">
                      <a:alpha val="43137"/>
                    </a:srgbClr>
                  </a:outerShdw>
                </a:effectLst>
                <a:latin typeface="Calibri" pitchFamily="34" charset="0"/>
                <a:ea typeface="ＭＳ Ｐゴシック" pitchFamily="34" charset="-128"/>
              </a:rPr>
              <a:t>Quando você não tem certeza que está com a razão.</a:t>
            </a:r>
          </a:p>
        </p:txBody>
      </p:sp>
      <p:sp>
        <p:nvSpPr>
          <p:cNvPr id="8" name="Retângulo 26"/>
          <p:cNvSpPr/>
          <p:nvPr/>
        </p:nvSpPr>
        <p:spPr>
          <a:xfrm>
            <a:off x="2819400" y="4254500"/>
            <a:ext cx="6715125" cy="523875"/>
          </a:xfrm>
          <a:prstGeom prst="rect">
            <a:avLst/>
          </a:prstGeom>
        </p:spPr>
        <p:txBody>
          <a:bodyPr>
            <a:spAutoFit/>
          </a:bodyPr>
          <a:lstStyle/>
          <a:p>
            <a:pPr eaLnBrk="0" hangingPunct="0">
              <a:defRPr/>
            </a:pPr>
            <a:r>
              <a:rPr lang="pt-BR" sz="2800" b="1" dirty="0">
                <a:solidFill>
                  <a:srgbClr val="FFFF00"/>
                </a:solidFill>
                <a:effectLst>
                  <a:outerShdw blurRad="38100" dist="38100" dir="2700000" algn="tl">
                    <a:srgbClr val="000000">
                      <a:alpha val="43137"/>
                    </a:srgbClr>
                  </a:outerShdw>
                </a:effectLst>
                <a:latin typeface="Calibri" pitchFamily="34" charset="0"/>
                <a:ea typeface="MS PGothic" pitchFamily="34" charset="-128"/>
                <a:cs typeface="Arial" pitchFamily="34" charset="0"/>
              </a:rPr>
              <a:t>Quando aplicar NEGOCIAÇÃO:</a:t>
            </a:r>
          </a:p>
        </p:txBody>
      </p:sp>
      <p:pic>
        <p:nvPicPr>
          <p:cNvPr id="9" name="Imagem 28" descr="Cooperation.png"/>
          <p:cNvPicPr>
            <a:picLocks noChangeAspect="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6643688" y="1143000"/>
            <a:ext cx="2500312" cy="2500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Imagem 29" descr="The_Office_S3x19_The_Negotiation-05.png"/>
          <p:cNvPicPr>
            <a:picLocks noChangeAspect="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76200" y="3959225"/>
            <a:ext cx="2673351" cy="274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083429756"/>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1+#ppt_w/2"/>
                                          </p:val>
                                        </p:tav>
                                        <p:tav tm="100000">
                                          <p:val>
                                            <p:strVal val="#ppt_x"/>
                                          </p:val>
                                        </p:tav>
                                      </p:tavLst>
                                    </p:anim>
                                    <p:anim calcmode="lin" valueType="num">
                                      <p:cBhvr additive="base">
                                        <p:cTn id="11" dur="50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1+#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par>
                                <p:cTn id="21" presetID="2" presetClass="entr" presetSubtype="8"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Personalizada 1">
      <a:majorFont>
        <a:latin typeface="Calibri"/>
        <a:ea typeface=""/>
        <a:cs typeface=""/>
      </a:majorFont>
      <a:minorFont>
        <a:latin typeface="Calibri"/>
        <a:ea typeface=""/>
        <a:cs typeface=""/>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5924</TotalTime>
  <Words>5850</Words>
  <Application>Microsoft Office PowerPoint</Application>
  <PresentationFormat>Apresentação na tela (4:3)</PresentationFormat>
  <Paragraphs>1016</Paragraphs>
  <Slides>143</Slides>
  <Notes>0</Notes>
  <HiddenSlides>0</HiddenSlides>
  <MMClips>0</MMClips>
  <ScaleCrop>false</ScaleCrop>
  <HeadingPairs>
    <vt:vector size="6" baseType="variant">
      <vt:variant>
        <vt:lpstr>Tema</vt:lpstr>
      </vt:variant>
      <vt:variant>
        <vt:i4>1</vt:i4>
      </vt:variant>
      <vt:variant>
        <vt:lpstr>Servidores OLE incorporados</vt:lpstr>
      </vt:variant>
      <vt:variant>
        <vt:i4>2</vt:i4>
      </vt:variant>
      <vt:variant>
        <vt:lpstr>Títulos de slides</vt:lpstr>
      </vt:variant>
      <vt:variant>
        <vt:i4>143</vt:i4>
      </vt:variant>
    </vt:vector>
  </HeadingPairs>
  <TitlesOfParts>
    <vt:vector size="146" baseType="lpstr">
      <vt:lpstr>Equity</vt:lpstr>
      <vt:lpstr>Acrobat Document</vt:lpstr>
      <vt:lpstr>Document</vt:lpstr>
      <vt:lpstr>Liderança e Gestão de Pessoas</vt:lpstr>
      <vt:lpstr>Dinâmica 1 – Automotivação</vt:lpstr>
      <vt:lpstr>APRESENTAÇÃO</vt:lpstr>
      <vt:lpstr>AGENDA</vt:lpstr>
      <vt:lpstr>GESTÃO DE PESSOAS</vt:lpstr>
      <vt:lpstr>GESTÃO DE PESSOAS</vt:lpstr>
      <vt:lpstr>GESTÃO DE PESSOAS</vt:lpstr>
      <vt:lpstr>GESTÃO DE PESSOAS</vt:lpstr>
      <vt:lpstr>GESTÃO DE PESSOAS</vt:lpstr>
      <vt:lpstr>GESTÃO DE PESSOAS</vt:lpstr>
      <vt:lpstr>A LÓGICA É SIMPLES</vt:lpstr>
      <vt:lpstr>O QUE DEFINE UM LÍDER?</vt:lpstr>
      <vt:lpstr>TESTE DE LIDERANÇA</vt:lpstr>
      <vt:lpstr>AS 5 CARACTERÍSTICAS DOS LÍDERES MAIS INSPIRADORES</vt:lpstr>
      <vt:lpstr>LIDERANÇA</vt:lpstr>
      <vt:lpstr>LIDERANÇA E ADMINISTRAÇÃO</vt:lpstr>
      <vt:lpstr>ADMINISTRAÇÃO E LIDERANÇA</vt:lpstr>
      <vt:lpstr>PARA PENSAR</vt:lpstr>
      <vt:lpstr>ADMINISTRAÇÃO E LIDERANÇA</vt:lpstr>
      <vt:lpstr>AS 8 ATITUDES DE SUCESSO</vt:lpstr>
      <vt:lpstr>FORMAÇÃO DE EQUIPES</vt:lpstr>
      <vt:lpstr>DESAFIOS NA FORMAÇÃO DE EQUIPES</vt:lpstr>
      <vt:lpstr>DINÂMICA DA ESTRUTURA DE UM TIME</vt:lpstr>
      <vt:lpstr>Estágios de Desenvolvimento de Equipe</vt:lpstr>
      <vt:lpstr>Estágio de Desenvolvimento de Equipe</vt:lpstr>
      <vt:lpstr>Estágios de Desenvolvimento de Equipe</vt:lpstr>
      <vt:lpstr>Estágios de Desenvolvimento de Equipe</vt:lpstr>
      <vt:lpstr>Estágios de Desenvolvimento de Equipe</vt:lpstr>
      <vt:lpstr>Estágios de Desenvolvimento de Equipe</vt:lpstr>
      <vt:lpstr>Estágios de Desenvolvimento de Equipe</vt:lpstr>
      <vt:lpstr>Estágios de Desenvolvimento de Equipe</vt:lpstr>
      <vt:lpstr>Estágios de Desenvolvimento de Equipe</vt:lpstr>
      <vt:lpstr>Estágios de Desenvolvimento de Equipe</vt:lpstr>
      <vt:lpstr>Estágios de Desenvolvimento de Equipe</vt:lpstr>
      <vt:lpstr>Estágios de Desenvolvimento de Equipe</vt:lpstr>
      <vt:lpstr>Estágios de Desenvolvimento de Equipe</vt:lpstr>
      <vt:lpstr>RELEVÂNCIA DO LÍDER</vt:lpstr>
      <vt:lpstr>EXERCÍCIO</vt:lpstr>
      <vt:lpstr>TRABALHO EM GRUPO</vt:lpstr>
      <vt:lpstr>EQUIPES</vt:lpstr>
      <vt:lpstr>GESTÃO DE PESSOAS</vt:lpstr>
      <vt:lpstr>LIDERANÇA EM PROJETOS</vt:lpstr>
      <vt:lpstr>LIDERANÇA EM PROJETOS</vt:lpstr>
      <vt:lpstr>LIDERANÇA EM PROJETOS</vt:lpstr>
      <vt:lpstr>REFLITA!</vt:lpstr>
      <vt:lpstr>EXERCÍCIO SITUACIONAL</vt:lpstr>
      <vt:lpstr>CAPTAÇÃO E SELEÇÃO DE TALENTOS</vt:lpstr>
      <vt:lpstr>CAPTAÇÃO E SELEÇÃO DE TALENTOS</vt:lpstr>
      <vt:lpstr>CAPTAÇÃO E SELEÇÃO DE TALENTOS</vt:lpstr>
      <vt:lpstr>RECRUTAMENTO</vt:lpstr>
      <vt:lpstr>SELEÇÃO</vt:lpstr>
      <vt:lpstr>CAPTAÇÃO E SELEÇÃO DE TALENTOS</vt:lpstr>
      <vt:lpstr>RESPONSABILIDADE DO GESTOR DE PESSOAS</vt:lpstr>
      <vt:lpstr>TRABALHO INDIVIDUAL</vt:lpstr>
      <vt:lpstr>TRABALHO EM DUPLA</vt:lpstr>
      <vt:lpstr>TRABALHO INDIVIDUAL</vt:lpstr>
      <vt:lpstr>2) MOTIVAÇÃO E SIGNIFICADO</vt:lpstr>
      <vt:lpstr>O QUE MOVE VOCÊ?</vt:lpstr>
      <vt:lpstr>PIRÂMIDE DE MASLOW</vt:lpstr>
      <vt:lpstr>TESTE DA LISTA DOS FATORES MOTIVACIONAIS</vt:lpstr>
      <vt:lpstr>FATORES QUE INFLUENCIAM NO DESEMPENHO</vt:lpstr>
      <vt:lpstr>FATORES QUE INFLUENCIAM NO DESEMPENHO</vt:lpstr>
      <vt:lpstr>FATORES QUE INFLUENCIAM NO DESEMPENHO</vt:lpstr>
      <vt:lpstr>GESTÃO DE DESEMPENHO</vt:lpstr>
      <vt:lpstr>GESTÃO DE DESEMPENHO</vt:lpstr>
      <vt:lpstr>AVALIAÇÃO DE DESEMPENHO</vt:lpstr>
      <vt:lpstr>AVALIAÇÃO DE DESEMPENHO</vt:lpstr>
      <vt:lpstr>AVALIAÇÃO DE DESEMPENHO</vt:lpstr>
      <vt:lpstr>RESULTADOS DA AVALIAÇÃO</vt:lpstr>
      <vt:lpstr>COMO FAZER UMA AVALIAÇÃO DE DESEMPENHO</vt:lpstr>
      <vt:lpstr>SISTEMAS DE RECONHECIMENTO</vt:lpstr>
      <vt:lpstr>FERRAMENTAS PARA AJUDAR NO DESEMPENHO DO FUNCIONÁRIO</vt:lpstr>
      <vt:lpstr>GESTÃO POR COMPETÊNCIA</vt:lpstr>
      <vt:lpstr>COMPETÊNCIA</vt:lpstr>
      <vt:lpstr>COMPETÊNCIA</vt:lpstr>
      <vt:lpstr>TIPOS DE COMPETÊNCIA</vt:lpstr>
      <vt:lpstr>REINVENTANDO O TRABALHO</vt:lpstr>
      <vt:lpstr>REINVENTANDO O TRABALHO</vt:lpstr>
      <vt:lpstr>GESTÃO DE COMPETÊNCIAS</vt:lpstr>
      <vt:lpstr>3) COMUNICAÇÃO</vt:lpstr>
      <vt:lpstr>COMUNICAÇÃO</vt:lpstr>
      <vt:lpstr>COMUNICAÇÃO</vt:lpstr>
      <vt:lpstr>COMUNICAÇÃO</vt:lpstr>
      <vt:lpstr>COMUNICAÇÃO</vt:lpstr>
      <vt:lpstr>COMUNICAÇÃO</vt:lpstr>
      <vt:lpstr>COMUNICAÇÃO</vt:lpstr>
      <vt:lpstr>COMUNICAÇÃO</vt:lpstr>
      <vt:lpstr>COMUNICAÇÃO</vt:lpstr>
      <vt:lpstr>GESTÃO DE CONFLITOS</vt:lpstr>
      <vt:lpstr>CONFLITOS</vt:lpstr>
      <vt:lpstr>GESTÃO DE CONFLITOS</vt:lpstr>
      <vt:lpstr>GESTÃO DE CONFLITOS</vt:lpstr>
      <vt:lpstr>GESTÃO DE CONFLITOS</vt:lpstr>
      <vt:lpstr>GESTÃO DE CONFLITOS</vt:lpstr>
      <vt:lpstr>GESTÃO DE CONFLITOS</vt:lpstr>
      <vt:lpstr>GESTÃO DE CONFLITOS</vt:lpstr>
      <vt:lpstr>TÉCNICAS DE SOLUÇÃO DE CONFLITOS</vt:lpstr>
      <vt:lpstr>TÉCNICAS DE SOLUÇÃO DE CONFLITOS</vt:lpstr>
      <vt:lpstr>TÉCNICAS DE SOLUÇÃO DE CONFLITOS</vt:lpstr>
      <vt:lpstr>TÉCNICAS DE SOLUÇÃO DE CONFLITOS</vt:lpstr>
      <vt:lpstr>TÉCNICA DE SOLUÇÃO DE CONFLITOS</vt:lpstr>
      <vt:lpstr>TÉCNICAS DE SOLUÇÃO DE CONFLITOS</vt:lpstr>
      <vt:lpstr>TÉCNICAS DE SOLUÇÃO DE CONFLITOS</vt:lpstr>
      <vt:lpstr>TÉCNICAS DE SOLUÇÃO DE CONFLITOS</vt:lpstr>
      <vt:lpstr>TÉCNICAS DE SOLUÇÃO DE CONFLITOS</vt:lpstr>
      <vt:lpstr>TÉCNICAS DE SOLUÇÃO DE CONFLITOS</vt:lpstr>
      <vt:lpstr>TÉCNICAS DE SOLUÇÃO DE CONFLITOS</vt:lpstr>
      <vt:lpstr>TÉCNICAS DE SOLUÇÃO DE CONFLITOS</vt:lpstr>
      <vt:lpstr>TÉCNICAS DE SOLUÇÃO DE CONFLITOS</vt:lpstr>
      <vt:lpstr>TÉCNICAS DE SOLUÇÃO DE CONFLITOS</vt:lpstr>
      <vt:lpstr>TÉCNICAS DE SOLUÇÃO DE CONFLITOS</vt:lpstr>
      <vt:lpstr>TÉCNICAS DE SOLUÇÃO DE CONFLITOS</vt:lpstr>
      <vt:lpstr>ATIVIDADE</vt:lpstr>
      <vt:lpstr>4) DIDÁTICA</vt:lpstr>
      <vt:lpstr>LÍDER E EDUCADOR</vt:lpstr>
      <vt:lpstr>COACHING</vt:lpstr>
      <vt:lpstr>COACHING</vt:lpstr>
      <vt:lpstr>MENTORIZAÇÃO</vt:lpstr>
      <vt:lpstr>MENTORIZAÇÃO</vt:lpstr>
      <vt:lpstr>FEEDBACK</vt:lpstr>
      <vt:lpstr>FEEDBACK</vt:lpstr>
      <vt:lpstr>FEEDBACK</vt:lpstr>
      <vt:lpstr>5) CONEXÃO</vt:lpstr>
      <vt:lpstr>LIGAÇÃO COM O MUNDO</vt:lpstr>
      <vt:lpstr>GERAÇÕES NO MERCADO DE TRABALHO</vt:lpstr>
      <vt:lpstr>DETALHES</vt:lpstr>
      <vt:lpstr>6) OTIMISMO E ALTA ENERGIA</vt:lpstr>
      <vt:lpstr>OTIMISMO E ALTA ENERGIA</vt:lpstr>
      <vt:lpstr>OTIMISMO E ALTA ENERGIA</vt:lpstr>
      <vt:lpstr>OTIMISMO E ALTA ENERGIA</vt:lpstr>
      <vt:lpstr>7) FOCO E ENGAJAMENTO</vt:lpstr>
      <vt:lpstr>FOCO E ENGAJAMENTO E A IMPORTÂNCIA DE SABER CONDUZIR</vt:lpstr>
      <vt:lpstr>8) INOVAÇÃO</vt:lpstr>
      <vt:lpstr>PRINCÍPIOS DA INOVAÇÃO</vt:lpstr>
      <vt:lpstr>PRINCÍPIOS DA INOVAÇÃO</vt:lpstr>
      <vt:lpstr>TRABALHO EM GRUPO</vt:lpstr>
      <vt:lpstr>TRABALHO EM GRUPO</vt:lpstr>
      <vt:lpstr>GESTÃO DE PESSOAS</vt:lpstr>
      <vt:lpstr>GESTÃO DE PESSOAS</vt:lpstr>
      <vt:lpstr>GESTÃO DE PESSOAS</vt:lpstr>
      <vt:lpstr>GESTÃO DE PESSOAS</vt:lpstr>
      <vt:lpstr>GESTÃO DE PESSOAS</vt:lpstr>
      <vt:lpstr>MUITO OBRIGADO!</vt:lpstr>
    </vt:vector>
  </TitlesOfParts>
  <Company>IBM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Gestão de Pessoas</dc:title>
  <dc:creator>Emannuel Silva</dc:creator>
  <cp:lastModifiedBy>Veris Faculdades</cp:lastModifiedBy>
  <cp:revision>234</cp:revision>
  <dcterms:created xsi:type="dcterms:W3CDTF">2009-07-30T23:34:02Z</dcterms:created>
  <dcterms:modified xsi:type="dcterms:W3CDTF">2011-08-20T13:46:35Z</dcterms:modified>
</cp:coreProperties>
</file>